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9" r:id="rId3"/>
    <p:sldId id="274" r:id="rId4"/>
    <p:sldId id="275" r:id="rId5"/>
    <p:sldId id="276" r:id="rId6"/>
    <p:sldId id="277" r:id="rId7"/>
    <p:sldId id="280" r:id="rId8"/>
    <p:sldId id="278" r:id="rId9"/>
    <p:sldId id="279" r:id="rId10"/>
    <p:sldId id="281" r:id="rId11"/>
    <p:sldId id="282" r:id="rId12"/>
    <p:sldId id="283" r:id="rId13"/>
    <p:sldId id="286" r:id="rId14"/>
    <p:sldId id="287" r:id="rId15"/>
    <p:sldId id="288" r:id="rId16"/>
    <p:sldId id="289" r:id="rId17"/>
    <p:sldId id="290" r:id="rId18"/>
    <p:sldId id="291" r:id="rId19"/>
    <p:sldId id="284" r:id="rId2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8" y="-7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277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2A54166-3758-483A-8A1D-6F8E5D3980A2}" type="datetimeFigureOut">
              <a:rPr lang="en-US"/>
              <a:pPr/>
              <a:t>1/15/2013</a:t>
            </a:fld>
            <a:endParaRPr lang="en-US"/>
          </a:p>
        </p:txBody>
      </p:sp>
      <p:sp>
        <p:nvSpPr>
          <p:cNvPr id="32772"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277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A352BB3-95A2-4253-8B58-ED90818FB92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EAA333-FA40-4718-852B-34F6C5408C25}"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11307-4208-4E4A-876F-3723E6AFB8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A71DAA-7BA7-4DB9-992E-BFF0C1D735B8}"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C600F0-5F16-4EC2-AABE-FB369DF4E0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7948F5-7DF2-4227-A7B1-0C90144DB348}"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32ECE3-B1FD-4F6B-93A5-907C3FD51F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ED4BD-090B-48C3-BE9F-227AEB8912D2}"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3D85B5-F92E-4323-8344-C3F345A2C6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F08EC-C73C-4737-8BC3-772CF9C01C96}"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62871F-3BE3-49B2-B0AB-BA9EDB9D3B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596043-79DA-42A2-9BF2-7DD9E8738B1F}"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55E42D-C8A0-4489-904D-F9D376992E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548521-5F3B-4A6E-A637-12EC4380E3B6}" type="datetimeFigureOut">
              <a:rPr lang="en-US"/>
              <a:pPr>
                <a:defRPr/>
              </a:pPr>
              <a:t>1/15/2013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1CCCA3-3DA5-4EC8-944A-7D242D20E9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AAAE5C-68F3-4250-BE78-FE8609880C89}" type="datetimeFigureOut">
              <a:rPr lang="en-US"/>
              <a:pPr>
                <a:defRPr/>
              </a:pPr>
              <a:t>1/15/2013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A7398C-2211-44DF-846F-4148EDD10B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374B8A-D6C3-4925-9148-D00806FACA04}" type="datetimeFigureOut">
              <a:rPr lang="en-US"/>
              <a:pPr>
                <a:defRPr/>
              </a:pPr>
              <a:t>1/15/2013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6C964E-2869-4134-9AFC-FAA809D922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8BB161-6C3A-4C26-B4CC-56091BD1147B}"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EAA291-D196-42F9-BBD0-8CEBF471E2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3E3719-F4E1-4DD4-B158-104D58DDA8BD}"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96C5F7-994E-4539-9A29-3F61B4A23C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110C5A-B443-4A87-9AFA-36E205A737CB}" type="datetimeFigureOut">
              <a:rPr lang="en-US"/>
              <a:pPr>
                <a:defRPr/>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4C9C68-53D1-4C16-B2BE-27504F228A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0" y="0"/>
            <a:ext cx="9144000" cy="4246563"/>
          </a:xfrm>
          <a:prstGeom prst="rect">
            <a:avLst/>
          </a:prstGeom>
          <a:noFill/>
          <a:ln w="9525">
            <a:noFill/>
            <a:miter lim="800000"/>
            <a:headEnd/>
            <a:tailEnd/>
          </a:ln>
        </p:spPr>
        <p:txBody>
          <a:bodyPr>
            <a:spAutoFit/>
          </a:bodyPr>
          <a:lstStyle/>
          <a:p>
            <a:pPr algn="ctr"/>
            <a:endParaRPr lang="en-US" sz="3000" b="1">
              <a:latin typeface="Calibri" pitchFamily="34" charset="0"/>
            </a:endParaRPr>
          </a:p>
          <a:p>
            <a:pPr algn="ctr"/>
            <a:r>
              <a:rPr lang="en-US" sz="3000" b="1">
                <a:latin typeface="Calibri" pitchFamily="34" charset="0"/>
              </a:rPr>
              <a:t>SECURITIES ENFORCEMENT:</a:t>
            </a:r>
            <a:br>
              <a:rPr lang="en-US" sz="3000" b="1">
                <a:latin typeface="Calibri" pitchFamily="34" charset="0"/>
              </a:rPr>
            </a:br>
            <a:r>
              <a:rPr lang="en-US" sz="3000" b="1">
                <a:latin typeface="Calibri" pitchFamily="34" charset="0"/>
              </a:rPr>
              <a:t>What Has Happened?</a:t>
            </a:r>
            <a:br>
              <a:rPr lang="en-US" sz="3000" b="1">
                <a:latin typeface="Calibri" pitchFamily="34" charset="0"/>
              </a:rPr>
            </a:br>
            <a:r>
              <a:rPr lang="en-US" sz="3000" b="1">
                <a:latin typeface="Calibri" pitchFamily="34" charset="0"/>
              </a:rPr>
              <a:t>Why Are Folks Upset?</a:t>
            </a:r>
          </a:p>
          <a:p>
            <a:pPr algn="ctr"/>
            <a:r>
              <a:rPr lang="en-US" sz="3000" b="1">
                <a:latin typeface="Calibri" pitchFamily="34" charset="0"/>
              </a:rPr>
              <a:t>What Can Be Done?</a:t>
            </a:r>
            <a:endParaRPr lang="en-US" sz="3000">
              <a:latin typeface="Calibri" pitchFamily="34" charset="0"/>
            </a:endParaRPr>
          </a:p>
          <a:p>
            <a:pPr algn="ctr"/>
            <a:endParaRPr lang="en-US" sz="3600">
              <a:latin typeface="Calibri" pitchFamily="34" charset="0"/>
            </a:endParaRPr>
          </a:p>
          <a:p>
            <a:pPr algn="ctr"/>
            <a:r>
              <a:rPr lang="en-US" sz="3600">
                <a:latin typeface="Calibri" pitchFamily="34" charset="0"/>
              </a:rPr>
              <a:t> </a:t>
            </a:r>
            <a:r>
              <a:rPr lang="en-US" sz="2400">
                <a:latin typeface="Calibri" pitchFamily="34" charset="0"/>
              </a:rPr>
              <a:t>By John C. Coffee, Jr.</a:t>
            </a:r>
          </a:p>
          <a:p>
            <a:pPr algn="ctr"/>
            <a:r>
              <a:rPr lang="en-US" sz="2400">
                <a:latin typeface="Calibri" pitchFamily="34" charset="0"/>
              </a:rPr>
              <a:t>Adolf A. Berle Professor of Law</a:t>
            </a:r>
          </a:p>
          <a:p>
            <a:pPr algn="ctr"/>
            <a:r>
              <a:rPr lang="en-US" sz="2400">
                <a:latin typeface="Calibri" pitchFamily="34" charset="0"/>
              </a:rPr>
              <a:t>Columbia University Law School</a:t>
            </a:r>
          </a:p>
        </p:txBody>
      </p:sp>
      <p:sp>
        <p:nvSpPr>
          <p:cNvPr id="13314" name="TextBox 5"/>
          <p:cNvSpPr txBox="1">
            <a:spLocks noChangeArrowheads="1"/>
          </p:cNvSpPr>
          <p:nvPr/>
        </p:nvSpPr>
        <p:spPr bwMode="auto">
          <a:xfrm>
            <a:off x="3733800" y="4800600"/>
            <a:ext cx="5410200" cy="1600200"/>
          </a:xfrm>
          <a:prstGeom prst="rect">
            <a:avLst/>
          </a:prstGeom>
          <a:noFill/>
          <a:ln w="9525">
            <a:noFill/>
            <a:miter lim="800000"/>
            <a:headEnd/>
            <a:tailEnd/>
          </a:ln>
        </p:spPr>
        <p:txBody>
          <a:bodyPr>
            <a:spAutoFit/>
          </a:bodyPr>
          <a:lstStyle/>
          <a:p>
            <a:pPr algn="ctr"/>
            <a:r>
              <a:rPr lang="en-US" sz="2000" b="1">
                <a:latin typeface="Calibri" pitchFamily="34" charset="0"/>
              </a:rPr>
              <a:t>First Annual Securities Regulation</a:t>
            </a:r>
            <a:br>
              <a:rPr lang="en-US" sz="2000" b="1">
                <a:latin typeface="Calibri" pitchFamily="34" charset="0"/>
              </a:rPr>
            </a:br>
            <a:r>
              <a:rPr lang="en-US" sz="2000" b="1">
                <a:latin typeface="Calibri" pitchFamily="34" charset="0"/>
              </a:rPr>
              <a:t> and Enforcement Institute</a:t>
            </a:r>
          </a:p>
          <a:p>
            <a:pPr algn="ctr"/>
            <a:r>
              <a:rPr lang="en-US" sz="2000" b="1">
                <a:latin typeface="Calibri" pitchFamily="34" charset="0"/>
              </a:rPr>
              <a:t>December 11, 2012</a:t>
            </a:r>
          </a:p>
          <a:p>
            <a:pPr algn="ctr"/>
            <a:r>
              <a:rPr lang="en-US" sz="2000" b="1">
                <a:latin typeface="Calibri" pitchFamily="34" charset="0"/>
              </a:rPr>
              <a:t>New York City Bar</a:t>
            </a:r>
          </a:p>
          <a:p>
            <a:endParaRPr lang="en-US">
              <a:latin typeface="Calibri" pitchFamily="34" charset="0"/>
            </a:endParaRPr>
          </a:p>
        </p:txBody>
      </p:sp>
      <p:pic>
        <p:nvPicPr>
          <p:cNvPr id="13315" name="Picture 3" descr="images.jpeg"/>
          <p:cNvPicPr>
            <a:picLocks noChangeAspect="1"/>
          </p:cNvPicPr>
          <p:nvPr/>
        </p:nvPicPr>
        <p:blipFill>
          <a:blip r:embed="rId3"/>
          <a:srcRect/>
          <a:stretch>
            <a:fillRect/>
          </a:stretch>
        </p:blipFill>
        <p:spPr bwMode="auto">
          <a:xfrm>
            <a:off x="46038" y="4114800"/>
            <a:ext cx="2925762" cy="2692400"/>
          </a:xfrm>
          <a:prstGeom prst="rect">
            <a:avLst/>
          </a:prstGeom>
          <a:noFill/>
          <a:ln w="9525">
            <a:noFill/>
            <a:miter lim="800000"/>
            <a:headEnd/>
            <a:tailEnd/>
          </a:ln>
        </p:spPr>
      </p:pic>
      <p:sp>
        <p:nvSpPr>
          <p:cNvPr id="13316" name="TextBox 7"/>
          <p:cNvSpPr txBox="1">
            <a:spLocks noChangeArrowheads="1"/>
          </p:cNvSpPr>
          <p:nvPr/>
        </p:nvSpPr>
        <p:spPr bwMode="auto">
          <a:xfrm>
            <a:off x="3733800" y="6427788"/>
            <a:ext cx="5410200" cy="430212"/>
          </a:xfrm>
          <a:prstGeom prst="rect">
            <a:avLst/>
          </a:prstGeom>
          <a:noFill/>
          <a:ln w="9525">
            <a:noFill/>
            <a:miter lim="800000"/>
            <a:headEnd/>
            <a:tailEnd/>
          </a:ln>
        </p:spPr>
        <p:txBody>
          <a:bodyPr>
            <a:spAutoFit/>
          </a:bodyPr>
          <a:lstStyle/>
          <a:p>
            <a:r>
              <a:rPr lang="en-US" sz="1100">
                <a:latin typeface="Calibri" pitchFamily="34" charset="0"/>
              </a:rPr>
              <a:t>COPYRIGHT © 2012 John C. Coffee, Jr. All rights reserved. No part of this publication may be reproduced without the prior written permission of the author.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8077200" y="6477000"/>
            <a:ext cx="1066800" cy="369888"/>
          </a:xfrm>
          <a:prstGeom prst="rect">
            <a:avLst/>
          </a:prstGeom>
          <a:noFill/>
          <a:ln w="9525">
            <a:noFill/>
            <a:miter lim="800000"/>
            <a:headEnd/>
            <a:tailEnd/>
          </a:ln>
        </p:spPr>
        <p:txBody>
          <a:bodyPr>
            <a:spAutoFit/>
          </a:bodyPr>
          <a:lstStyle/>
          <a:p>
            <a:pPr algn="ctr"/>
            <a:r>
              <a:rPr lang="en-US">
                <a:latin typeface="Calibri" pitchFamily="34" charset="0"/>
              </a:rPr>
              <a:t>Slide </a:t>
            </a:r>
            <a:fld id="{CF7EB300-7CED-46BA-93BC-6767416DB665}" type="slidenum">
              <a:rPr lang="en-US">
                <a:latin typeface="Calibri" pitchFamily="34" charset="0"/>
              </a:rPr>
              <a:pPr algn="ctr"/>
              <a:t>10</a:t>
            </a:fld>
            <a:endParaRPr lang="en-US">
              <a:latin typeface="Calibri" pitchFamily="34" charset="0"/>
            </a:endParaRPr>
          </a:p>
        </p:txBody>
      </p:sp>
      <p:sp>
        <p:nvSpPr>
          <p:cNvPr id="22530" name="TextBox 2"/>
          <p:cNvSpPr txBox="1">
            <a:spLocks noChangeArrowheads="1"/>
          </p:cNvSpPr>
          <p:nvPr/>
        </p:nvSpPr>
        <p:spPr bwMode="auto">
          <a:xfrm>
            <a:off x="3429000" y="133350"/>
            <a:ext cx="2286000" cy="400050"/>
          </a:xfrm>
          <a:prstGeom prst="rect">
            <a:avLst/>
          </a:prstGeom>
          <a:noFill/>
          <a:ln w="9525">
            <a:noFill/>
            <a:miter lim="800000"/>
            <a:headEnd/>
            <a:tailEnd/>
          </a:ln>
        </p:spPr>
        <p:txBody>
          <a:bodyPr wrap="none">
            <a:spAutoFit/>
          </a:bodyPr>
          <a:lstStyle/>
          <a:p>
            <a:r>
              <a:rPr lang="en-US" sz="2000" u="sng">
                <a:latin typeface="Calibri" pitchFamily="34" charset="0"/>
              </a:rPr>
              <a:t>The Missing Culprits</a:t>
            </a:r>
          </a:p>
        </p:txBody>
      </p:sp>
      <p:sp>
        <p:nvSpPr>
          <p:cNvPr id="22531" name="TextBox 3"/>
          <p:cNvSpPr txBox="1">
            <a:spLocks noChangeArrowheads="1"/>
          </p:cNvSpPr>
          <p:nvPr/>
        </p:nvSpPr>
        <p:spPr bwMode="auto">
          <a:xfrm>
            <a:off x="266700" y="685800"/>
            <a:ext cx="8610600" cy="563245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The public’s dissatisfaction with SEC enforcement is not based on statistical data, but a sense  that regulators have not held accountable anyone at the top of the major financial institutions that collapsed in 2008.</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This was in sharp contrast to the S&amp;L crisis in the late  1980s (where many went to prison) and WorldCom and Enron (where the CEOs were convicted and imprisoned).</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Financial failure does not imply criminal culpability and the DOJ lost in the Bear Stearns case when it sought to push the envelope.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But the SEC did not even try to push the envelope.  In the case of Lehman, the Bankruptcy Examiner (Anton Valukas, now the chairman of Jenner &amp; Block) prepared an elaborate (and expensive) report that argued with some force that the Lehman senior management had defrauded their investors through the Lehman 105 repo transactions (which hid the firm’s leverage through one day only transactions).  Yet the SEC never sued.</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Although the SEC asserts that they have sued individuals, almost none of them were executives at major financial institutions.  The lone exceptions are Angelo Mozilo at Countrywide and, possibly, two senior executives at IndyBank.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21D434D5-F8DB-40EC-82A5-B1513DB06A25}" type="slidenum">
              <a:rPr lang="en-US">
                <a:latin typeface="Calibri" pitchFamily="34" charset="0"/>
              </a:rPr>
              <a:pPr algn="ctr"/>
              <a:t>11</a:t>
            </a:fld>
            <a:endParaRPr lang="en-US">
              <a:latin typeface="Calibri" pitchFamily="34" charset="0"/>
            </a:endParaRPr>
          </a:p>
        </p:txBody>
      </p:sp>
      <p:sp>
        <p:nvSpPr>
          <p:cNvPr id="23554" name="TextBox 2"/>
          <p:cNvSpPr txBox="1">
            <a:spLocks noChangeArrowheads="1"/>
          </p:cNvSpPr>
          <p:nvPr/>
        </p:nvSpPr>
        <p:spPr bwMode="auto">
          <a:xfrm>
            <a:off x="3063875" y="133350"/>
            <a:ext cx="3016250" cy="400050"/>
          </a:xfrm>
          <a:prstGeom prst="rect">
            <a:avLst/>
          </a:prstGeom>
          <a:noFill/>
          <a:ln w="9525">
            <a:noFill/>
            <a:miter lim="800000"/>
            <a:headEnd/>
            <a:tailEnd/>
          </a:ln>
        </p:spPr>
        <p:txBody>
          <a:bodyPr wrap="none">
            <a:spAutoFit/>
          </a:bodyPr>
          <a:lstStyle/>
          <a:p>
            <a:r>
              <a:rPr lang="en-US" sz="2000" u="sng">
                <a:latin typeface="Calibri" pitchFamily="34" charset="0"/>
              </a:rPr>
              <a:t>What Explains This Failure?</a:t>
            </a:r>
          </a:p>
        </p:txBody>
      </p:sp>
      <p:sp>
        <p:nvSpPr>
          <p:cNvPr id="23555" name="TextBox 3"/>
          <p:cNvSpPr txBox="1">
            <a:spLocks noChangeArrowheads="1"/>
          </p:cNvSpPr>
          <p:nvPr/>
        </p:nvSpPr>
        <p:spPr bwMode="auto">
          <a:xfrm>
            <a:off x="266700" y="533400"/>
            <a:ext cx="8610600" cy="5908675"/>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One possible explanation is that the post-Madoff  SEC is extremely risk averse and has learned that it can lose these cases against individuals.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Another is that an overworked, underfunded SEC cannot afford the resources to pursue individuals in lengthy litigations that will not yield major recoveries (no individual can settle at the level that Citigroup did).  It may believe it more efficient to sue entities that typically settle early and for more.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The SEC needs to justify budget increases and faces a skeptical House of Representatives that demands objective metrics to demonstrate the case for a higher budget.  Settling many small cases (and some larger cases) </a:t>
            </a:r>
            <a:r>
              <a:rPr lang="en-US" u="sng">
                <a:latin typeface="Calibri" pitchFamily="34" charset="0"/>
              </a:rPr>
              <a:t>cheaply</a:t>
            </a:r>
            <a:r>
              <a:rPr lang="en-US">
                <a:latin typeface="Calibri" pitchFamily="34" charset="0"/>
              </a:rPr>
              <a:t> may allow the SEC to seek a budget increase based on a record number of settlements (or a record amount collected—even if no one is deterred by small penalties).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Another explanation (favored by some judges) is that the SEC’s staff lacks the trial experience of U.S. Attorneys and cannot handle complex civil trials with elaborate discovery and messy facts.  Corporations do not fight the SEC to the same extent as individual defendants because they suffer reputational damage from adverse publicity.</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No judgment is here expressed.  All could be true to some degree and overstated to some degree.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3473450" y="133350"/>
            <a:ext cx="2197100" cy="400050"/>
          </a:xfrm>
          <a:prstGeom prst="rect">
            <a:avLst/>
          </a:prstGeom>
          <a:noFill/>
          <a:ln w="9525">
            <a:noFill/>
            <a:miter lim="800000"/>
            <a:headEnd/>
            <a:tailEnd/>
          </a:ln>
        </p:spPr>
        <p:txBody>
          <a:bodyPr wrap="none">
            <a:spAutoFit/>
          </a:bodyPr>
          <a:lstStyle/>
          <a:p>
            <a:r>
              <a:rPr lang="en-US" sz="2000" u="sng">
                <a:latin typeface="Calibri" pitchFamily="34" charset="0"/>
              </a:rPr>
              <a:t>Some Recent Cases</a:t>
            </a:r>
          </a:p>
        </p:txBody>
      </p:sp>
      <p:sp>
        <p:nvSpPr>
          <p:cNvPr id="24578" name="TextBox 2"/>
          <p:cNvSpPr txBox="1">
            <a:spLocks noChangeArrowheads="1"/>
          </p:cNvSpPr>
          <p:nvPr/>
        </p:nvSpPr>
        <p:spPr bwMode="auto">
          <a:xfrm>
            <a:off x="266700" y="685800"/>
            <a:ext cx="8610600" cy="507841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u="sng">
                <a:latin typeface="Calibri" pitchFamily="34" charset="0"/>
              </a:rPr>
              <a:t>Goldman Sachs (2010)</a:t>
            </a:r>
            <a:r>
              <a:rPr lang="en-US">
                <a:latin typeface="Calibri" pitchFamily="34" charset="0"/>
              </a:rPr>
              <a:t>.  This is the best example of aggressive SEC enforcement, but the only individual  named (Fabrice Tourre—”The Fabulous Fab”) was a low-ranking junior employee.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u="sng">
                <a:latin typeface="Calibri" pitchFamily="34" charset="0"/>
              </a:rPr>
              <a:t>Citigroup (2011)</a:t>
            </a:r>
            <a:r>
              <a:rPr lang="en-US">
                <a:latin typeface="Calibri" pitchFamily="34" charset="0"/>
              </a:rPr>
              <a:t>.  The only individual sued by the SEC was Brian Stoker, a midlevel executive who the jury acquitted.</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u="sng">
                <a:latin typeface="Calibri" pitchFamily="34" charset="0"/>
              </a:rPr>
              <a:t>JPMorgan Chase  Co. (2012)</a:t>
            </a:r>
            <a:r>
              <a:rPr lang="en-US">
                <a:latin typeface="Calibri" pitchFamily="34" charset="0"/>
              </a:rPr>
              <a:t>.  The SEC sued and settled  with the entity, but named only Edward Steffelin, an outside consultant who worked with the collateral  manager.  Last month, the SEC agreed to dismiss these charges with prejudice.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u="sng">
                <a:latin typeface="Calibri" pitchFamily="34" charset="0"/>
              </a:rPr>
              <a:t>Bruce Bent and Bruce Bent, Jr. (2012)</a:t>
            </a:r>
            <a:r>
              <a:rPr lang="en-US">
                <a:latin typeface="Calibri" pitchFamily="34" charset="0"/>
              </a:rPr>
              <a:t>.  These two defendants founded and ran the Reserve Primary Fund, the money-market fund that broke the buck in 2008 and closed its doors.  Last month, a federal jury acquitted both of civil fraud charges, but held one liable for negligent misstatements.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Overall, the SEC is close to batting “0 for 2008” in cases against persons associated with major firms.</a:t>
            </a:r>
          </a:p>
        </p:txBody>
      </p:sp>
      <p:sp>
        <p:nvSpPr>
          <p:cNvPr id="24579" name="TextBox 3"/>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DDBF8F33-7F04-48B2-A23F-633C7B7D81B4}" type="slidenum">
              <a:rPr lang="en-US">
                <a:latin typeface="Calibri" pitchFamily="34" charset="0"/>
              </a:rPr>
              <a:pPr algn="ctr"/>
              <a:t>12</a:t>
            </a:fld>
            <a:endParaRPr lang="en-US">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DF7100AD-CE01-48F1-A024-232D2C5AB21D}" type="slidenum">
              <a:rPr lang="en-US">
                <a:latin typeface="Calibri" pitchFamily="34" charset="0"/>
              </a:rPr>
              <a:pPr algn="ctr"/>
              <a:t>13</a:t>
            </a:fld>
            <a:endParaRPr lang="en-US">
              <a:latin typeface="Calibri" pitchFamily="34" charset="0"/>
            </a:endParaRPr>
          </a:p>
        </p:txBody>
      </p:sp>
      <p:sp>
        <p:nvSpPr>
          <p:cNvPr id="25602" name="TextBox 2"/>
          <p:cNvSpPr txBox="1">
            <a:spLocks noChangeArrowheads="1"/>
          </p:cNvSpPr>
          <p:nvPr/>
        </p:nvSpPr>
        <p:spPr bwMode="auto">
          <a:xfrm>
            <a:off x="3473450" y="133350"/>
            <a:ext cx="2165350" cy="400050"/>
          </a:xfrm>
          <a:prstGeom prst="rect">
            <a:avLst/>
          </a:prstGeom>
          <a:noFill/>
          <a:ln w="9525">
            <a:noFill/>
            <a:miter lim="800000"/>
            <a:headEnd/>
            <a:tailEnd/>
          </a:ln>
        </p:spPr>
        <p:txBody>
          <a:bodyPr wrap="none">
            <a:spAutoFit/>
          </a:bodyPr>
          <a:lstStyle/>
          <a:p>
            <a:r>
              <a:rPr lang="en-US" sz="2000" u="sng">
                <a:latin typeface="Calibri" pitchFamily="34" charset="0"/>
              </a:rPr>
              <a:t>An Initial Summary</a:t>
            </a:r>
          </a:p>
        </p:txBody>
      </p:sp>
      <p:sp>
        <p:nvSpPr>
          <p:cNvPr id="25603" name="TextBox 3"/>
          <p:cNvSpPr txBox="1">
            <a:spLocks noChangeArrowheads="1"/>
          </p:cNvSpPr>
          <p:nvPr/>
        </p:nvSpPr>
        <p:spPr bwMode="auto">
          <a:xfrm>
            <a:off x="266700" y="685800"/>
            <a:ext cx="8610600" cy="34163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The SEC has avoided naming senior individuals at major financial firms.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When it has named any individual, it has often lost.</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Penalty levels (particularly in “high value” cases) are flat or declining.</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But 2012 will be a near record year in terms of the </a:t>
            </a:r>
            <a:r>
              <a:rPr lang="en-US" u="sng">
                <a:latin typeface="Calibri" pitchFamily="34" charset="0"/>
              </a:rPr>
              <a:t>number</a:t>
            </a:r>
            <a:r>
              <a:rPr lang="en-US">
                <a:latin typeface="Calibri" pitchFamily="34" charset="0"/>
              </a:rPr>
              <a:t> of settlements.  Is this important?  </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Arguably, the SEC is settling cheaply with entities and ignoring individuals—a policy of “parking tickets” for securities fraud.</a:t>
            </a:r>
          </a:p>
          <a:p>
            <a:pPr marL="342900" indent="-342900">
              <a:buFont typeface="Calibri" pitchFamily="34" charset="0"/>
              <a:buAutoNum type="arabicPeriod"/>
            </a:pPr>
            <a:endParaRPr lang="en-US">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65ADFD67-6674-4ED7-B616-D705D7D9BCAC}" type="slidenum">
              <a:rPr lang="en-US">
                <a:latin typeface="Calibri" pitchFamily="34" charset="0"/>
              </a:rPr>
              <a:pPr algn="ctr"/>
              <a:t>14</a:t>
            </a:fld>
            <a:endParaRPr lang="en-US">
              <a:latin typeface="Calibri" pitchFamily="34" charset="0"/>
            </a:endParaRPr>
          </a:p>
        </p:txBody>
      </p:sp>
      <p:sp>
        <p:nvSpPr>
          <p:cNvPr id="26626" name="TextBox 2"/>
          <p:cNvSpPr txBox="1">
            <a:spLocks noChangeArrowheads="1"/>
          </p:cNvSpPr>
          <p:nvPr/>
        </p:nvSpPr>
        <p:spPr bwMode="auto">
          <a:xfrm>
            <a:off x="1739900" y="133350"/>
            <a:ext cx="5781675" cy="708025"/>
          </a:xfrm>
          <a:prstGeom prst="rect">
            <a:avLst/>
          </a:prstGeom>
          <a:noFill/>
          <a:ln w="9525">
            <a:noFill/>
            <a:miter lim="800000"/>
            <a:headEnd/>
            <a:tailEnd/>
          </a:ln>
        </p:spPr>
        <p:txBody>
          <a:bodyPr wrap="none">
            <a:spAutoFit/>
          </a:bodyPr>
          <a:lstStyle/>
          <a:p>
            <a:r>
              <a:rPr lang="en-US" sz="2000" u="sng">
                <a:latin typeface="Calibri" pitchFamily="34" charset="0"/>
              </a:rPr>
              <a:t>Are There Justifications for the SEC’s Apparent Policy?</a:t>
            </a:r>
          </a:p>
          <a:p>
            <a:r>
              <a:rPr lang="en-US" sz="2000" u="sng">
                <a:latin typeface="Calibri" pitchFamily="34" charset="0"/>
              </a:rPr>
              <a:t>Possible Rationales</a:t>
            </a:r>
          </a:p>
        </p:txBody>
      </p:sp>
      <p:sp>
        <p:nvSpPr>
          <p:cNvPr id="26627" name="TextBox 3"/>
          <p:cNvSpPr txBox="1">
            <a:spLocks noChangeArrowheads="1"/>
          </p:cNvSpPr>
          <p:nvPr/>
        </p:nvSpPr>
        <p:spPr bwMode="auto">
          <a:xfrm>
            <a:off x="266700" y="1050925"/>
            <a:ext cx="8610600" cy="3140075"/>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Individuals  are costly to sue and yet can pay only modest amounts.  Thus, it is not cost efficient to sue them.</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The SEC should seek to maximize the number of cases it brings, rather than investing heavily in a few cases.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Individual defendants will fight long and hard because (a) an adverse verdict can be career-ending, and (b) their legal expenses and some recoveries are indemnified.</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But these arguments all tend to assume that the SEC’s job is to maximize compensation to injured investors.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9E84574E-2EF7-48C2-9D22-26D50EC207AD}" type="slidenum">
              <a:rPr lang="en-US">
                <a:latin typeface="Calibri" pitchFamily="34" charset="0"/>
              </a:rPr>
              <a:pPr algn="ctr"/>
              <a:t>15</a:t>
            </a:fld>
            <a:endParaRPr lang="en-US">
              <a:latin typeface="Calibri" pitchFamily="34" charset="0"/>
            </a:endParaRPr>
          </a:p>
        </p:txBody>
      </p:sp>
      <p:sp>
        <p:nvSpPr>
          <p:cNvPr id="27650" name="TextBox 4"/>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pPr algn="ctr"/>
            <a:r>
              <a:rPr lang="en-US" u="sng">
                <a:latin typeface="Calibri" pitchFamily="34" charset="0"/>
              </a:rPr>
              <a:t>The Fallacy of a Compensatory Rationale for SEC Enforcement</a:t>
            </a:r>
          </a:p>
        </p:txBody>
      </p:sp>
      <p:sp>
        <p:nvSpPr>
          <p:cNvPr id="27651" name="TextBox 5"/>
          <p:cNvSpPr txBox="1">
            <a:spLocks noChangeArrowheads="1"/>
          </p:cNvSpPr>
          <p:nvPr/>
        </p:nvSpPr>
        <p:spPr bwMode="auto">
          <a:xfrm>
            <a:off x="0" y="381000"/>
            <a:ext cx="9144000" cy="157003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sz="1600">
                <a:latin typeface="Calibri" pitchFamily="34" charset="0"/>
              </a:rPr>
              <a:t>SEC penalties represent a very modest percentage of investor losses.  Still, it can be argued that the SEC’s action triggers private enforcement and class actions, which can impose significant liabilities.</a:t>
            </a:r>
          </a:p>
          <a:p>
            <a:pPr marL="342900" indent="-342900">
              <a:buFont typeface="Calibri" pitchFamily="34" charset="0"/>
              <a:buAutoNum type="arabicPeriod"/>
            </a:pPr>
            <a:endParaRPr lang="en-US" sz="1600">
              <a:latin typeface="Calibri" pitchFamily="34" charset="0"/>
            </a:endParaRPr>
          </a:p>
          <a:p>
            <a:pPr marL="342900" indent="-342900">
              <a:buFont typeface="Calibri" pitchFamily="34" charset="0"/>
              <a:buAutoNum type="arabicPeriod"/>
            </a:pPr>
            <a:r>
              <a:rPr lang="en-US" sz="1600">
                <a:latin typeface="Calibri" pitchFamily="34" charset="0"/>
              </a:rPr>
              <a:t>But even when class action recoveries are considered, the percentage of investor losses recovered is very modest and falls under 10% once the losses exceed $20 million and under 5% once the losses exceed $100 million.</a:t>
            </a:r>
          </a:p>
        </p:txBody>
      </p:sp>
      <p:pic>
        <p:nvPicPr>
          <p:cNvPr id="27652" name="Picture 3" descr="NERA---figure-32.jpg"/>
          <p:cNvPicPr>
            <a:picLocks noChangeAspect="1" noChangeArrowheads="1"/>
          </p:cNvPicPr>
          <p:nvPr/>
        </p:nvPicPr>
        <p:blipFill>
          <a:blip r:embed="rId2">
            <a:lum bright="-20000" contrast="34000"/>
          </a:blip>
          <a:srcRect/>
          <a:stretch>
            <a:fillRect/>
          </a:stretch>
        </p:blipFill>
        <p:spPr bwMode="auto">
          <a:xfrm>
            <a:off x="1828800" y="2708275"/>
            <a:ext cx="5486400" cy="3235325"/>
          </a:xfrm>
          <a:prstGeom prst="rect">
            <a:avLst/>
          </a:prstGeom>
          <a:noFill/>
          <a:ln w="9525">
            <a:noFill/>
            <a:miter lim="800000"/>
            <a:headEnd/>
            <a:tailEnd/>
          </a:ln>
        </p:spPr>
      </p:pic>
      <p:sp>
        <p:nvSpPr>
          <p:cNvPr id="27653" name="TextBox 7"/>
          <p:cNvSpPr txBox="1">
            <a:spLocks noChangeArrowheads="1"/>
          </p:cNvSpPr>
          <p:nvPr/>
        </p:nvSpPr>
        <p:spPr bwMode="auto">
          <a:xfrm>
            <a:off x="0" y="2020888"/>
            <a:ext cx="9144000" cy="646112"/>
          </a:xfrm>
          <a:prstGeom prst="rect">
            <a:avLst/>
          </a:prstGeom>
          <a:noFill/>
          <a:ln w="9525">
            <a:noFill/>
            <a:miter lim="800000"/>
            <a:headEnd/>
            <a:tailEnd/>
          </a:ln>
        </p:spPr>
        <p:txBody>
          <a:bodyPr>
            <a:spAutoFit/>
          </a:bodyPr>
          <a:lstStyle/>
          <a:p>
            <a:pPr algn="ctr"/>
            <a:r>
              <a:rPr lang="en-US" u="sng">
                <a:latin typeface="Calibri" pitchFamily="34" charset="0"/>
              </a:rPr>
              <a:t>Settlement Value as a Percentage of Investor Losses, by Level of Investor Losses</a:t>
            </a:r>
            <a:br>
              <a:rPr lang="en-US" u="sng">
                <a:latin typeface="Calibri" pitchFamily="34" charset="0"/>
              </a:rPr>
            </a:br>
            <a:r>
              <a:rPr lang="en-US" u="sng">
                <a:latin typeface="Calibri" pitchFamily="34" charset="0"/>
              </a:rPr>
              <a:t> (January 1996 to June 2011</a:t>
            </a:r>
            <a:r>
              <a:rPr lang="en-US" sz="1600" u="sng">
                <a:latin typeface="Calibri" pitchFamily="34" charset="0"/>
              </a:rPr>
              <a:t>)</a:t>
            </a:r>
            <a:endParaRPr lang="en-US">
              <a:latin typeface="Calibri" pitchFamily="34" charset="0"/>
            </a:endParaRPr>
          </a:p>
        </p:txBody>
      </p:sp>
      <p:sp>
        <p:nvSpPr>
          <p:cNvPr id="27654" name="TextBox 8"/>
          <p:cNvSpPr txBox="1">
            <a:spLocks noChangeArrowheads="1"/>
          </p:cNvSpPr>
          <p:nvPr/>
        </p:nvSpPr>
        <p:spPr bwMode="auto">
          <a:xfrm>
            <a:off x="0" y="6138863"/>
            <a:ext cx="9144000" cy="338137"/>
          </a:xfrm>
          <a:prstGeom prst="rect">
            <a:avLst/>
          </a:prstGeom>
          <a:noFill/>
          <a:ln w="9525">
            <a:noFill/>
            <a:miter lim="800000"/>
            <a:headEnd/>
            <a:tailEnd/>
          </a:ln>
        </p:spPr>
        <p:txBody>
          <a:bodyPr>
            <a:spAutoFit/>
          </a:bodyPr>
          <a:lstStyle/>
          <a:p>
            <a:r>
              <a:rPr lang="en-US" sz="1600">
                <a:latin typeface="Calibri" pitchFamily="34" charset="0"/>
              </a:rPr>
              <a:t>3.  As this chart shows, meaningful compensation typically only occurs in cases with very small damages.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D804A5DB-126E-4ED6-B737-DB0D1A0BFC4E}" type="slidenum">
              <a:rPr lang="en-US">
                <a:latin typeface="Calibri" pitchFamily="34" charset="0"/>
              </a:rPr>
              <a:pPr algn="ctr"/>
              <a:t>16</a:t>
            </a:fld>
            <a:endParaRPr lang="en-US">
              <a:latin typeface="Calibri" pitchFamily="34" charset="0"/>
            </a:endParaRPr>
          </a:p>
        </p:txBody>
      </p:sp>
      <p:sp>
        <p:nvSpPr>
          <p:cNvPr id="28674" name="TextBox 2"/>
          <p:cNvSpPr txBox="1">
            <a:spLocks noChangeArrowheads="1"/>
          </p:cNvSpPr>
          <p:nvPr/>
        </p:nvSpPr>
        <p:spPr bwMode="auto">
          <a:xfrm>
            <a:off x="3225800" y="133350"/>
            <a:ext cx="2692400" cy="400050"/>
          </a:xfrm>
          <a:prstGeom prst="rect">
            <a:avLst/>
          </a:prstGeom>
          <a:noFill/>
          <a:ln w="9525">
            <a:noFill/>
            <a:miter lim="800000"/>
            <a:headEnd/>
            <a:tailEnd/>
          </a:ln>
        </p:spPr>
        <p:txBody>
          <a:bodyPr wrap="none">
            <a:spAutoFit/>
          </a:bodyPr>
          <a:lstStyle/>
          <a:p>
            <a:r>
              <a:rPr lang="en-US" sz="2000" u="sng">
                <a:latin typeface="Calibri" pitchFamily="34" charset="0"/>
              </a:rPr>
              <a:t>The Deterrent Rationale</a:t>
            </a:r>
          </a:p>
        </p:txBody>
      </p:sp>
      <p:sp>
        <p:nvSpPr>
          <p:cNvPr id="28675" name="TextBox 3"/>
          <p:cNvSpPr txBox="1">
            <a:spLocks noChangeArrowheads="1"/>
          </p:cNvSpPr>
          <p:nvPr/>
        </p:nvSpPr>
        <p:spPr bwMode="auto">
          <a:xfrm>
            <a:off x="266700" y="685800"/>
            <a:ext cx="8610600" cy="286226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For the foregoing reasons, the better policy may be to design SEC enforcement around a deterrent rationale.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From this perspective, the guiding precept must be to cancel the expected gain—as penalties that do not cancel the expected gain are a cost of doing business that can be absorbed.</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In turn, this implies that it may be essential to focus on the individual actors, because large entities may only be deterrable through penalties that might cause bankruptcy or impose other externalities.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44993A29-FDBA-4C38-A107-0BC7D0097D91}" type="slidenum">
              <a:rPr lang="en-US">
                <a:latin typeface="Calibri" pitchFamily="34" charset="0"/>
              </a:rPr>
              <a:pPr algn="ctr"/>
              <a:t>17</a:t>
            </a:fld>
            <a:endParaRPr lang="en-US">
              <a:latin typeface="Calibri" pitchFamily="34" charset="0"/>
            </a:endParaRPr>
          </a:p>
        </p:txBody>
      </p:sp>
      <p:sp>
        <p:nvSpPr>
          <p:cNvPr id="29698" name="TextBox 2"/>
          <p:cNvSpPr txBox="1">
            <a:spLocks noChangeArrowheads="1"/>
          </p:cNvSpPr>
          <p:nvPr/>
        </p:nvSpPr>
        <p:spPr bwMode="auto">
          <a:xfrm>
            <a:off x="1120775" y="76200"/>
            <a:ext cx="6902450" cy="400050"/>
          </a:xfrm>
          <a:prstGeom prst="rect">
            <a:avLst/>
          </a:prstGeom>
          <a:noFill/>
          <a:ln w="9525">
            <a:noFill/>
            <a:miter lim="800000"/>
            <a:headEnd/>
            <a:tailEnd/>
          </a:ln>
        </p:spPr>
        <p:txBody>
          <a:bodyPr wrap="none">
            <a:spAutoFit/>
          </a:bodyPr>
          <a:lstStyle/>
          <a:p>
            <a:r>
              <a:rPr lang="en-US" sz="2000" u="sng">
                <a:latin typeface="Calibri" pitchFamily="34" charset="0"/>
              </a:rPr>
              <a:t>How Do You Re-Orient SEC Enforcement  to Achieve Deterrence?</a:t>
            </a:r>
          </a:p>
        </p:txBody>
      </p:sp>
      <p:sp>
        <p:nvSpPr>
          <p:cNvPr id="29699" name="TextBox 3"/>
          <p:cNvSpPr txBox="1">
            <a:spLocks noChangeArrowheads="1"/>
          </p:cNvSpPr>
          <p:nvPr/>
        </p:nvSpPr>
        <p:spPr bwMode="auto">
          <a:xfrm>
            <a:off x="266700" y="457200"/>
            <a:ext cx="8610600" cy="5970588"/>
          </a:xfrm>
          <a:prstGeom prst="rect">
            <a:avLst/>
          </a:prstGeom>
          <a:noFill/>
          <a:ln w="9525">
            <a:noFill/>
            <a:miter lim="800000"/>
            <a:headEnd/>
            <a:tailEnd/>
          </a:ln>
        </p:spPr>
        <p:txBody>
          <a:bodyPr>
            <a:spAutoFit/>
          </a:bodyPr>
          <a:lstStyle/>
          <a:p>
            <a:pPr marL="342900" indent="-342900">
              <a:buFont typeface="Calibri" pitchFamily="34" charset="0"/>
              <a:buAutoNum type="alphaUcPeriod"/>
            </a:pPr>
            <a:r>
              <a:rPr lang="en-US" u="sng">
                <a:latin typeface="Calibri" pitchFamily="34" charset="0"/>
              </a:rPr>
              <a:t>Bigger Penalties May Be Needed </a:t>
            </a:r>
            <a:endParaRPr lang="en-US">
              <a:latin typeface="Calibri" pitchFamily="34" charset="0"/>
            </a:endParaRPr>
          </a:p>
          <a:p>
            <a:pPr marL="800100" lvl="1" indent="-342900">
              <a:buFont typeface="Calibri" pitchFamily="34" charset="0"/>
              <a:buAutoNum type="arabicPeriod"/>
            </a:pPr>
            <a:r>
              <a:rPr lang="en-US">
                <a:latin typeface="Calibri" pitchFamily="34" charset="0"/>
              </a:rPr>
              <a:t>Today, the SEC can generally only obtain disgorgement (the ill-gotten gain), but not restitution (the investors’ losses).  See </a:t>
            </a:r>
            <a:r>
              <a:rPr lang="en-US" u="sng">
                <a:latin typeface="Calibri" pitchFamily="34" charset="0"/>
              </a:rPr>
              <a:t>SEC v. Cavanagh</a:t>
            </a:r>
            <a:r>
              <a:rPr lang="en-US">
                <a:latin typeface="Calibri" pitchFamily="34" charset="0"/>
              </a:rPr>
              <a:t>, 445 F.3d 105, 120 (2d Cir. 2006).</a:t>
            </a:r>
          </a:p>
          <a:p>
            <a:pPr marL="800100" lvl="1" indent="-342900">
              <a:buFont typeface="Calibri" pitchFamily="34" charset="0"/>
              <a:buAutoNum type="arabicPeriod"/>
            </a:pPr>
            <a:endParaRPr lang="en-US">
              <a:latin typeface="Calibri" pitchFamily="34" charset="0"/>
            </a:endParaRPr>
          </a:p>
          <a:p>
            <a:pPr marL="800100" lvl="1" indent="-342900">
              <a:buFont typeface="Calibri" pitchFamily="34" charset="0"/>
              <a:buAutoNum type="arabicPeriod"/>
            </a:pPr>
            <a:r>
              <a:rPr lang="en-US">
                <a:latin typeface="Calibri" pitchFamily="34" charset="0"/>
              </a:rPr>
              <a:t>The Grassley-Reed Bill would give the SEC the same power to obtain restitution as the CFTC already has (see Section 14(a) of the Commodity Exchange Act, 7 U.S.C.  18(a)).</a:t>
            </a:r>
          </a:p>
          <a:p>
            <a:pPr marL="800100" lvl="1" indent="-342900">
              <a:buFont typeface="Calibri" pitchFamily="34" charset="0"/>
              <a:buAutoNum type="arabicPeriod"/>
            </a:pPr>
            <a:endParaRPr lang="en-US">
              <a:latin typeface="Calibri" pitchFamily="34" charset="0"/>
            </a:endParaRPr>
          </a:p>
          <a:p>
            <a:pPr marL="342900" indent="-342900">
              <a:buFont typeface="Calibri" pitchFamily="34" charset="0"/>
              <a:buAutoNum type="alphaUcPeriod"/>
            </a:pPr>
            <a:r>
              <a:rPr lang="en-US" u="sng">
                <a:latin typeface="Calibri" pitchFamily="34" charset="0"/>
              </a:rPr>
              <a:t>The SEC Needs to Economize By Using Administrative Proceedings in Smaller Cases</a:t>
            </a:r>
            <a:r>
              <a:rPr lang="en-US">
                <a:latin typeface="Calibri" pitchFamily="34" charset="0"/>
              </a:rPr>
              <a:t>.</a:t>
            </a:r>
          </a:p>
          <a:p>
            <a:pPr marL="800100" lvl="1" indent="-342900">
              <a:buFont typeface="Calibri" pitchFamily="34" charset="0"/>
              <a:buAutoNum type="arabicPeriod"/>
            </a:pPr>
            <a:r>
              <a:rPr lang="en-US">
                <a:latin typeface="Calibri" pitchFamily="34" charset="0"/>
              </a:rPr>
              <a:t>This is a new power that the Dodd-Frank Act gave the SEC, but it has not been quick to use it.</a:t>
            </a:r>
          </a:p>
          <a:p>
            <a:pPr marL="800100" lvl="1" indent="-342900">
              <a:buFont typeface="Calibri" pitchFamily="34" charset="0"/>
              <a:buAutoNum type="arabicPeriod"/>
            </a:pPr>
            <a:endParaRPr lang="en-US">
              <a:latin typeface="Calibri" pitchFamily="34" charset="0"/>
            </a:endParaRPr>
          </a:p>
          <a:p>
            <a:pPr marL="342900" indent="-342900">
              <a:buFont typeface="Calibri" pitchFamily="34" charset="0"/>
              <a:buAutoNum type="alphaUcPeriod"/>
            </a:pPr>
            <a:r>
              <a:rPr lang="en-US">
                <a:latin typeface="Calibri" pitchFamily="34" charset="0"/>
              </a:rPr>
              <a:t> </a:t>
            </a:r>
            <a:r>
              <a:rPr lang="en-US" u="sng">
                <a:latin typeface="Calibri" pitchFamily="34" charset="0"/>
              </a:rPr>
              <a:t>The SEC Should Retain Private Counsel on a Contingent Fee Basis to Pursue the Large, Complex Case</a:t>
            </a:r>
          </a:p>
          <a:p>
            <a:pPr marL="342900" indent="-342900" algn="ctr"/>
            <a:r>
              <a:rPr lang="en-US" sz="2200">
                <a:latin typeface="Calibri" pitchFamily="34" charset="0"/>
              </a:rPr>
              <a:t>This solves several problems at once:</a:t>
            </a:r>
          </a:p>
          <a:p>
            <a:pPr marL="800100" lvl="1" indent="-342900">
              <a:buFont typeface="Calibri" pitchFamily="34" charset="0"/>
              <a:buAutoNum type="arabicPeriod"/>
            </a:pPr>
            <a:r>
              <a:rPr lang="en-US">
                <a:latin typeface="Calibri" pitchFamily="34" charset="0"/>
              </a:rPr>
              <a:t>Private counsel would be retained for their trial experience and ability to staff “mega”-sized cases.</a:t>
            </a:r>
          </a:p>
          <a:p>
            <a:pPr marL="800100" lvl="1" indent="-342900">
              <a:buFont typeface="Calibri" pitchFamily="34" charset="0"/>
              <a:buAutoNum type="arabicPeriod"/>
            </a:pPr>
            <a:endParaRPr lang="en-US">
              <a:latin typeface="Calibri" pitchFamily="34" charset="0"/>
            </a:endParaRPr>
          </a:p>
          <a:p>
            <a:pPr marL="800100" lvl="1" indent="-342900">
              <a:buFont typeface="Calibri" pitchFamily="34" charset="0"/>
              <a:buAutoNum type="arabicPeriod"/>
            </a:pPr>
            <a:r>
              <a:rPr lang="en-US">
                <a:latin typeface="Calibri" pitchFamily="34" charset="0"/>
              </a:rPr>
              <a:t>Private counsel would be paid only if successful under negotiated contingent fee agreements.  This reduces the need for budget increases.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62238DED-3C35-4EFB-8F6D-FBEEB7CEF1AA}" type="slidenum">
              <a:rPr lang="en-US">
                <a:latin typeface="Calibri" pitchFamily="34" charset="0"/>
              </a:rPr>
              <a:pPr algn="ctr"/>
              <a:t>18</a:t>
            </a:fld>
            <a:endParaRPr lang="en-US">
              <a:latin typeface="Calibri" pitchFamily="34" charset="0"/>
            </a:endParaRPr>
          </a:p>
        </p:txBody>
      </p:sp>
      <p:sp>
        <p:nvSpPr>
          <p:cNvPr id="30722" name="TextBox 2"/>
          <p:cNvSpPr txBox="1">
            <a:spLocks noChangeArrowheads="1"/>
          </p:cNvSpPr>
          <p:nvPr/>
        </p:nvSpPr>
        <p:spPr bwMode="auto">
          <a:xfrm>
            <a:off x="3225800" y="133350"/>
            <a:ext cx="2955925" cy="400050"/>
          </a:xfrm>
          <a:prstGeom prst="rect">
            <a:avLst/>
          </a:prstGeom>
          <a:noFill/>
          <a:ln w="9525">
            <a:noFill/>
            <a:miter lim="800000"/>
            <a:headEnd/>
            <a:tailEnd/>
          </a:ln>
        </p:spPr>
        <p:txBody>
          <a:bodyPr wrap="none">
            <a:spAutoFit/>
          </a:bodyPr>
          <a:lstStyle/>
          <a:p>
            <a:r>
              <a:rPr lang="en-US" sz="2000" u="sng">
                <a:latin typeface="Calibri" pitchFamily="34" charset="0"/>
              </a:rPr>
              <a:t>Privately Retained Counsel</a:t>
            </a:r>
          </a:p>
        </p:txBody>
      </p:sp>
      <p:sp>
        <p:nvSpPr>
          <p:cNvPr id="30723" name="TextBox 3"/>
          <p:cNvSpPr txBox="1">
            <a:spLocks noChangeArrowheads="1"/>
          </p:cNvSpPr>
          <p:nvPr/>
        </p:nvSpPr>
        <p:spPr bwMode="auto">
          <a:xfrm>
            <a:off x="266700" y="685800"/>
            <a:ext cx="8610600" cy="563245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This proposal may sound radical, but it is precisely what other agencies have done.</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The Federal Housing Finance Agency (FHFA) recently sued a number of major banks for losses they suffered on toxic CDOs.  They retained Quinn, Emanuel, Urquhart &amp; Sullivan.</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In the FHFA’s suit against JPMorgan over the activities of Bear Stearns, Quinn Emanuel named some 42 individual defendants.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u="sng">
                <a:latin typeface="Calibri" pitchFamily="34" charset="0"/>
              </a:rPr>
              <a:t>Key Point</a:t>
            </a:r>
            <a:r>
              <a:rPr lang="en-US">
                <a:latin typeface="Calibri" pitchFamily="34" charset="0"/>
              </a:rPr>
              <a:t>:  It is not impossible to pursue individual defendants in civil cases, but it requires a major commitment of money and manpower.</a:t>
            </a:r>
          </a:p>
          <a:p>
            <a:pPr marL="342900" indent="-342900">
              <a:buFont typeface="Calibri" pitchFamily="34" charset="0"/>
              <a:buAutoNum type="arabicPeriod"/>
            </a:pPr>
            <a:endParaRPr lang="en-US" u="sng">
              <a:latin typeface="Calibri" pitchFamily="34" charset="0"/>
            </a:endParaRPr>
          </a:p>
          <a:p>
            <a:pPr marL="342900" indent="-342900">
              <a:buFont typeface="Calibri" pitchFamily="34" charset="0"/>
              <a:buAutoNum type="arabicPeriod"/>
            </a:pPr>
            <a:r>
              <a:rPr lang="en-US">
                <a:latin typeface="Calibri" pitchFamily="34" charset="0"/>
              </a:rPr>
              <a:t>Because SEC enforcement actions are not class actions, the fee awards to retained counsel in SEC actions should be entirely a matter of private negotiation.</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Thus, if we want, we could award a higher fee for recoveries obtained from individuals than from entities.  That would motivate the pursuit of individual accountability.</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u="sng">
                <a:latin typeface="Calibri" pitchFamily="34" charset="0"/>
              </a:rPr>
              <a:t>Legal Issues</a:t>
            </a:r>
            <a:r>
              <a:rPr lang="en-US">
                <a:latin typeface="Calibri" pitchFamily="34" charset="0"/>
              </a:rPr>
              <a:t>:  Can the SEC pay contingent fees out of the recovery without express legislative authorization?  </a:t>
            </a:r>
            <a:endParaRPr lang="en-US" u="sng">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3983038" y="133350"/>
            <a:ext cx="1317625" cy="400050"/>
          </a:xfrm>
          <a:prstGeom prst="rect">
            <a:avLst/>
          </a:prstGeom>
          <a:noFill/>
          <a:ln w="9525">
            <a:noFill/>
            <a:miter lim="800000"/>
            <a:headEnd/>
            <a:tailEnd/>
          </a:ln>
        </p:spPr>
        <p:txBody>
          <a:bodyPr wrap="none">
            <a:spAutoFit/>
          </a:bodyPr>
          <a:lstStyle/>
          <a:p>
            <a:r>
              <a:rPr lang="en-US" sz="2000" u="sng">
                <a:latin typeface="Calibri" pitchFamily="34" charset="0"/>
              </a:rPr>
              <a:t>SUMMARY</a:t>
            </a:r>
          </a:p>
        </p:txBody>
      </p:sp>
      <p:sp>
        <p:nvSpPr>
          <p:cNvPr id="31746" name="TextBox 3"/>
          <p:cNvSpPr txBox="1">
            <a:spLocks noChangeArrowheads="1"/>
          </p:cNvSpPr>
          <p:nvPr/>
        </p:nvSpPr>
        <p:spPr bwMode="auto">
          <a:xfrm>
            <a:off x="266700" y="685800"/>
            <a:ext cx="8610600" cy="34163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The SEC does some things well; other things, less well.</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It is effective in pursuing insider trading, where it needs to cooperate closely with the DOJ.  It also has shown improved performance in detecting and pursuing Ponzi schemes.  Arguably, these cases are the low-hanging fruit.  </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But it has largely abandoned pursuit of more complex corporate failures (e.g., Lehman) and shown little willingness to seek more than the historical average penalty against individuals.</a:t>
            </a:r>
          </a:p>
          <a:p>
            <a:pPr marL="342900" indent="-342900">
              <a:buFont typeface="Calibri" pitchFamily="34" charset="0"/>
              <a:buAutoNum type="arabicPeriod"/>
            </a:pPr>
            <a:endParaRPr lang="en-US">
              <a:latin typeface="Calibri" pitchFamily="34" charset="0"/>
            </a:endParaRPr>
          </a:p>
          <a:p>
            <a:pPr marL="342900" indent="-342900">
              <a:buFont typeface="Calibri" pitchFamily="34" charset="0"/>
              <a:buAutoNum type="arabicPeriod"/>
            </a:pPr>
            <a:r>
              <a:rPr lang="en-US">
                <a:latin typeface="Calibri" pitchFamily="34" charset="0"/>
              </a:rPr>
              <a:t>Because this is not likely to change markedly, the Commission should pursue a limited number of “mega cases” (as the FHFA is doing) through privately retained counsel. </a:t>
            </a:r>
            <a:endParaRPr lang="en-US" u="sng">
              <a:latin typeface="Calibri" pitchFamily="34" charset="0"/>
            </a:endParaRPr>
          </a:p>
        </p:txBody>
      </p:sp>
      <p:sp>
        <p:nvSpPr>
          <p:cNvPr id="31747" name="TextBox 4"/>
          <p:cNvSpPr txBox="1">
            <a:spLocks noChangeArrowheads="1"/>
          </p:cNvSpPr>
          <p:nvPr/>
        </p:nvSpPr>
        <p:spPr bwMode="auto">
          <a:xfrm>
            <a:off x="8001000" y="6477000"/>
            <a:ext cx="1143000" cy="369888"/>
          </a:xfrm>
          <a:prstGeom prst="rect">
            <a:avLst/>
          </a:prstGeom>
          <a:noFill/>
          <a:ln w="9525">
            <a:noFill/>
            <a:miter lim="800000"/>
            <a:headEnd/>
            <a:tailEnd/>
          </a:ln>
        </p:spPr>
        <p:txBody>
          <a:bodyPr>
            <a:spAutoFit/>
          </a:bodyPr>
          <a:lstStyle/>
          <a:p>
            <a:pPr algn="ctr"/>
            <a:r>
              <a:rPr lang="en-US">
                <a:latin typeface="Calibri" pitchFamily="34" charset="0"/>
              </a:rPr>
              <a:t>Slide </a:t>
            </a:r>
            <a:fld id="{3C9795F8-0598-4146-A0E2-7564CB3E771F}" type="slidenum">
              <a:rPr lang="en-US">
                <a:latin typeface="Calibri" pitchFamily="34" charset="0"/>
              </a:rPr>
              <a:pPr algn="ctr"/>
              <a:t>19</a:t>
            </a:fld>
            <a:endParaRPr lang="en-US">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419100" y="1066800"/>
            <a:ext cx="8305800" cy="4246563"/>
          </a:xfrm>
          <a:prstGeom prst="rect">
            <a:avLst/>
          </a:prstGeom>
          <a:noFill/>
          <a:ln w="9525">
            <a:noFill/>
            <a:miter lim="800000"/>
            <a:headEnd/>
            <a:tailEnd/>
          </a:ln>
        </p:spPr>
        <p:txBody>
          <a:bodyPr>
            <a:spAutoFit/>
          </a:bodyPr>
          <a:lstStyle/>
          <a:p>
            <a:pPr marL="342900" indent="-342900">
              <a:lnSpc>
                <a:spcPct val="150000"/>
              </a:lnSpc>
              <a:buFont typeface="Calibri" pitchFamily="34" charset="0"/>
              <a:buAutoNum type="arabicPeriod"/>
            </a:pPr>
            <a:r>
              <a:rPr lang="en-US">
                <a:latin typeface="Calibri" pitchFamily="34" charset="0"/>
              </a:rPr>
              <a:t>The Chicago Booth/Kellogg Financial Trust Index for 2012 finds that 79% of investors have “no trust in the financial system.”</a:t>
            </a:r>
          </a:p>
          <a:p>
            <a:pPr marL="342900" indent="-342900">
              <a:lnSpc>
                <a:spcPct val="150000"/>
              </a:lnSpc>
              <a:buFont typeface="Calibri" pitchFamily="34" charset="0"/>
              <a:buAutoNum type="arabicPeriod"/>
            </a:pPr>
            <a:r>
              <a:rPr lang="en-US">
                <a:latin typeface="Calibri" pitchFamily="34" charset="0"/>
              </a:rPr>
              <a:t>The Center for Audit Quality’s (“CAQ”) Sixth Annual Main Street Investor Survey finds that 61% of investors “have no confidence in governmental regulators.”</a:t>
            </a:r>
          </a:p>
          <a:p>
            <a:pPr marL="342900" indent="-342900">
              <a:lnSpc>
                <a:spcPct val="150000"/>
              </a:lnSpc>
              <a:buFont typeface="Calibri" pitchFamily="34" charset="0"/>
              <a:buAutoNum type="arabicPeriod"/>
            </a:pPr>
            <a:r>
              <a:rPr lang="en-US">
                <a:latin typeface="Calibri" pitchFamily="34" charset="0"/>
              </a:rPr>
              <a:t>The CAQ Survey also finds that the majority of investors “have no confidence” in either the management or board of directors at public companies.</a:t>
            </a:r>
          </a:p>
          <a:p>
            <a:pPr marL="342900" indent="-342900">
              <a:lnSpc>
                <a:spcPct val="150000"/>
              </a:lnSpc>
              <a:buFont typeface="Calibri" pitchFamily="34" charset="0"/>
              <a:buAutoNum type="arabicPeriod"/>
            </a:pPr>
            <a:r>
              <a:rPr lang="en-US">
                <a:latin typeface="Calibri" pitchFamily="34" charset="0"/>
              </a:rPr>
              <a:t>The 2012 Ethics and Action Survey finds that 64% of the American public believes that “corporate misconduct was a significant factor” in causing the 2008 economic crisis.</a:t>
            </a:r>
          </a:p>
          <a:p>
            <a:pPr marL="342900" indent="-342900">
              <a:lnSpc>
                <a:spcPct val="150000"/>
              </a:lnSpc>
            </a:pPr>
            <a:endParaRPr lang="en-US">
              <a:latin typeface="Calibri" pitchFamily="34" charset="0"/>
            </a:endParaRPr>
          </a:p>
        </p:txBody>
      </p:sp>
      <p:sp>
        <p:nvSpPr>
          <p:cNvPr id="14338" name="TextBox 4"/>
          <p:cNvSpPr txBox="1">
            <a:spLocks noChangeArrowheads="1"/>
          </p:cNvSpPr>
          <p:nvPr/>
        </p:nvSpPr>
        <p:spPr bwMode="auto">
          <a:xfrm>
            <a:off x="1104900" y="304800"/>
            <a:ext cx="6934200" cy="523875"/>
          </a:xfrm>
          <a:prstGeom prst="rect">
            <a:avLst/>
          </a:prstGeom>
          <a:noFill/>
          <a:ln w="9525">
            <a:noFill/>
            <a:miter lim="800000"/>
            <a:headEnd/>
            <a:tailEnd/>
          </a:ln>
        </p:spPr>
        <p:txBody>
          <a:bodyPr>
            <a:spAutoFit/>
          </a:bodyPr>
          <a:lstStyle/>
          <a:p>
            <a:pPr algn="ctr"/>
            <a:r>
              <a:rPr lang="en-US" sz="2800" u="sng">
                <a:latin typeface="Calibri" pitchFamily="34" charset="0"/>
              </a:rPr>
              <a:t>A Starting Point:  The Empirical Evidence</a:t>
            </a:r>
          </a:p>
        </p:txBody>
      </p:sp>
      <p:sp>
        <p:nvSpPr>
          <p:cNvPr id="14339" name="TextBox 5"/>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892C945B-F8CB-43E0-BE5B-798B8402CEA3}" type="slidenum">
              <a:rPr lang="en-US">
                <a:latin typeface="Calibri" pitchFamily="34" charset="0"/>
              </a:rPr>
              <a:pPr/>
              <a:t>2</a:t>
            </a:fld>
            <a:endParaRPr lang="en-U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1104900" y="0"/>
            <a:ext cx="6934200" cy="523875"/>
          </a:xfrm>
          <a:prstGeom prst="rect">
            <a:avLst/>
          </a:prstGeom>
          <a:noFill/>
          <a:ln w="9525">
            <a:noFill/>
            <a:miter lim="800000"/>
            <a:headEnd/>
            <a:tailEnd/>
          </a:ln>
        </p:spPr>
        <p:txBody>
          <a:bodyPr>
            <a:spAutoFit/>
          </a:bodyPr>
          <a:lstStyle/>
          <a:p>
            <a:pPr algn="ctr"/>
            <a:r>
              <a:rPr lang="en-US" sz="2800" u="sng">
                <a:latin typeface="Calibri" pitchFamily="34" charset="0"/>
              </a:rPr>
              <a:t>Judicial Criticism</a:t>
            </a:r>
          </a:p>
        </p:txBody>
      </p:sp>
      <p:sp>
        <p:nvSpPr>
          <p:cNvPr id="15362" name="TextBox 2"/>
          <p:cNvSpPr txBox="1">
            <a:spLocks noChangeArrowheads="1"/>
          </p:cNvSpPr>
          <p:nvPr/>
        </p:nvSpPr>
        <p:spPr bwMode="auto">
          <a:xfrm>
            <a:off x="304800" y="457200"/>
            <a:ext cx="8305800" cy="6324600"/>
          </a:xfrm>
          <a:prstGeom prst="rect">
            <a:avLst/>
          </a:prstGeom>
          <a:noFill/>
          <a:ln w="9525">
            <a:noFill/>
            <a:miter lim="800000"/>
            <a:headEnd/>
            <a:tailEnd/>
          </a:ln>
        </p:spPr>
        <p:txBody>
          <a:bodyPr>
            <a:spAutoFit/>
          </a:bodyPr>
          <a:lstStyle/>
          <a:p>
            <a:pPr marL="342900" indent="-342900">
              <a:lnSpc>
                <a:spcPct val="150000"/>
              </a:lnSpc>
              <a:buFont typeface="Calibri" pitchFamily="34" charset="0"/>
              <a:buAutoNum type="arabicPeriod"/>
            </a:pPr>
            <a:r>
              <a:rPr lang="en-US">
                <a:latin typeface="Calibri" pitchFamily="34" charset="0"/>
              </a:rPr>
              <a:t>The leading critic is, of course, U.S.D.J. Jed Rakoff, who has refused to approve SEC settlements with both Bank of America and Citigroup.  The latter case remains stayed and on appeal.  See </a:t>
            </a:r>
            <a:r>
              <a:rPr lang="en-US" u="sng">
                <a:latin typeface="Calibri" pitchFamily="34" charset="0"/>
              </a:rPr>
              <a:t>SEC v. Citigroup Global Capital Markets, Inc.</a:t>
            </a:r>
            <a:r>
              <a:rPr lang="en-US">
                <a:latin typeface="Calibri" pitchFamily="34" charset="0"/>
              </a:rPr>
              <a:t>, 673 F.3d 158 (2d Cir. 2012).</a:t>
            </a:r>
          </a:p>
          <a:p>
            <a:pPr marL="342900" indent="-342900">
              <a:lnSpc>
                <a:spcPct val="150000"/>
              </a:lnSpc>
              <a:buFont typeface="Calibri" pitchFamily="34" charset="0"/>
              <a:buAutoNum type="arabicPeriod"/>
            </a:pPr>
            <a:r>
              <a:rPr lang="en-US">
                <a:latin typeface="Calibri" pitchFamily="34" charset="0"/>
              </a:rPr>
              <a:t>But, he is not alone.  This year, U.S.D.J. Frederic Block “reluctantly” approved the SEC’s settlement with two Bear Stearns officers (who had earlier been criminally tried and acquitted) after noting that the maximum amount that the SEC could have recovered from them was “less than one half a percent of the $1.6 billion in investor losses the defendants allegedly precipitated.”   See </a:t>
            </a:r>
            <a:r>
              <a:rPr lang="en-US" u="sng">
                <a:latin typeface="Calibri" pitchFamily="34" charset="0"/>
              </a:rPr>
              <a:t>SEC v. Citigroup </a:t>
            </a:r>
            <a:r>
              <a:rPr lang="en-US">
                <a:latin typeface="Calibri" pitchFamily="34" charset="0"/>
              </a:rPr>
              <a:t>, 2012 U.S. Dist. LEXIS 84195 (E.D.N.Y. June 18, 2012).</a:t>
            </a:r>
          </a:p>
          <a:p>
            <a:pPr marL="342900" indent="-342900">
              <a:lnSpc>
                <a:spcPct val="150000"/>
              </a:lnSpc>
              <a:buFont typeface="Calibri" pitchFamily="34" charset="0"/>
              <a:buAutoNum type="arabicPeriod"/>
            </a:pPr>
            <a:r>
              <a:rPr lang="en-US">
                <a:latin typeface="Calibri" pitchFamily="34" charset="0"/>
              </a:rPr>
              <a:t>The above </a:t>
            </a:r>
            <a:r>
              <a:rPr lang="en-US" u="sng">
                <a:latin typeface="Calibri" pitchFamily="34" charset="0"/>
              </a:rPr>
              <a:t>Citigroup </a:t>
            </a:r>
            <a:r>
              <a:rPr lang="en-US">
                <a:latin typeface="Calibri" pitchFamily="34" charset="0"/>
              </a:rPr>
              <a:t> settlement, which Judge Rakoff criticized as “pocket change to an entity as large as Citigroup” (827 F. Supp. 2d 328, 334) was also (according to NERA Economic Consulting) the largest SEC settlement in 2012.  At $285 million, it was more than 3 times the next  largest ($92.8 million) in the </a:t>
            </a:r>
            <a:r>
              <a:rPr lang="en-US" u="sng">
                <a:latin typeface="Calibri" pitchFamily="34" charset="0"/>
              </a:rPr>
              <a:t>Rajaratnam</a:t>
            </a:r>
            <a:r>
              <a:rPr lang="en-US">
                <a:latin typeface="Calibri" pitchFamily="34" charset="0"/>
              </a:rPr>
              <a:t> case</a:t>
            </a:r>
          </a:p>
          <a:p>
            <a:pPr marL="342900" indent="-342900">
              <a:lnSpc>
                <a:spcPct val="150000"/>
              </a:lnSpc>
              <a:buFont typeface="Calibri" pitchFamily="34" charset="0"/>
              <a:buAutoNum type="arabicPeriod"/>
            </a:pPr>
            <a:r>
              <a:rPr lang="en-US">
                <a:latin typeface="Calibri" pitchFamily="34" charset="0"/>
              </a:rPr>
              <a:t>How Then Should We Evaluate SEC Settlements?</a:t>
            </a:r>
          </a:p>
        </p:txBody>
      </p:sp>
      <p:sp>
        <p:nvSpPr>
          <p:cNvPr id="15363" name="TextBox 3"/>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3EEB48DE-6CA8-4E62-AB14-EF5D639F6AB4}" type="slidenum">
              <a:rPr lang="en-US">
                <a:latin typeface="Calibri" pitchFamily="34" charset="0"/>
              </a:rPr>
              <a:pPr/>
              <a:t>3</a:t>
            </a:fld>
            <a:endParaRPr lang="en-US">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3CF51214-B383-4F57-A648-3C2ED855D897}" type="slidenum">
              <a:rPr lang="en-US">
                <a:latin typeface="Calibri" pitchFamily="34" charset="0"/>
              </a:rPr>
              <a:pPr/>
              <a:t>4</a:t>
            </a:fld>
            <a:endParaRPr lang="en-US">
              <a:latin typeface="Calibri" pitchFamily="34" charset="0"/>
            </a:endParaRPr>
          </a:p>
        </p:txBody>
      </p:sp>
      <p:sp>
        <p:nvSpPr>
          <p:cNvPr id="16386" name="TextBox 2"/>
          <p:cNvSpPr txBox="1">
            <a:spLocks noChangeArrowheads="1"/>
          </p:cNvSpPr>
          <p:nvPr/>
        </p:nvSpPr>
        <p:spPr bwMode="auto">
          <a:xfrm>
            <a:off x="304800" y="457200"/>
            <a:ext cx="8305800" cy="6324600"/>
          </a:xfrm>
          <a:prstGeom prst="rect">
            <a:avLst/>
          </a:prstGeom>
          <a:noFill/>
          <a:ln w="9525">
            <a:noFill/>
            <a:miter lim="800000"/>
            <a:headEnd/>
            <a:tailEnd/>
          </a:ln>
        </p:spPr>
        <p:txBody>
          <a:bodyPr>
            <a:spAutoFit/>
          </a:bodyPr>
          <a:lstStyle/>
          <a:p>
            <a:pPr marL="342900" indent="-342900">
              <a:lnSpc>
                <a:spcPct val="150000"/>
              </a:lnSpc>
              <a:buFont typeface="Calibri" pitchFamily="34" charset="0"/>
              <a:buAutoNum type="arabicPeriod"/>
            </a:pPr>
            <a:r>
              <a:rPr lang="en-US" u="sng">
                <a:latin typeface="Calibri" pitchFamily="34" charset="0"/>
              </a:rPr>
              <a:t>Zero Dollar Settlements</a:t>
            </a:r>
            <a:r>
              <a:rPr lang="en-US">
                <a:latin typeface="Calibri" pitchFamily="34" charset="0"/>
              </a:rPr>
              <a:t>.  From 2003 to 2010, roughly 40% of individual settlements and 44%  of company settlements included no monetary payment.  In the first half of FY 2012, 40% of individual settlements and 33% of company settlements carried zero monetary penalty.  (See Overdahl and Buckberg, SEC Settlement Trends: I H 12 Update at p. 6.)</a:t>
            </a:r>
          </a:p>
          <a:p>
            <a:pPr marL="342900" indent="-342900">
              <a:lnSpc>
                <a:spcPct val="150000"/>
              </a:lnSpc>
              <a:buFont typeface="Calibri" pitchFamily="34" charset="0"/>
              <a:buAutoNum type="arabicPeriod"/>
            </a:pPr>
            <a:r>
              <a:rPr lang="en-US" u="sng">
                <a:latin typeface="Calibri" pitchFamily="34" charset="0"/>
              </a:rPr>
              <a:t>Median Company Settlements (Where Cash Paid)</a:t>
            </a:r>
            <a:r>
              <a:rPr lang="en-US">
                <a:latin typeface="Calibri" pitchFamily="34" charset="0"/>
              </a:rPr>
              <a:t>.  The median SEC settlement with companies fell in the first half  of FY 2012 from $1.5 million in FY 2011 to $800,000.  This $800,000 level is comparable to 2007 to 2010 (although slightly lower), but it is well below the median levels in 2004–2006 (which peaked at over $1.5 million in 2006).</a:t>
            </a:r>
          </a:p>
          <a:p>
            <a:pPr marL="800100" lvl="1" indent="-342900">
              <a:lnSpc>
                <a:spcPct val="150000"/>
              </a:lnSpc>
            </a:pPr>
            <a:r>
              <a:rPr lang="en-US">
                <a:latin typeface="Calibri" pitchFamily="34" charset="0"/>
              </a:rPr>
              <a:t>	</a:t>
            </a:r>
            <a:r>
              <a:rPr lang="en-US" u="sng">
                <a:latin typeface="Calibri" pitchFamily="34" charset="0"/>
              </a:rPr>
              <a:t>Bottom Line</a:t>
            </a:r>
            <a:r>
              <a:rPr lang="en-US">
                <a:latin typeface="Calibri" pitchFamily="34" charset="0"/>
              </a:rPr>
              <a:t>:  The first half of 2012 may be aberrational in its sharp decline, but SEC penalty levels in company settlements are not rising.</a:t>
            </a:r>
          </a:p>
          <a:p>
            <a:pPr marL="342900" indent="-342900">
              <a:lnSpc>
                <a:spcPct val="150000"/>
              </a:lnSpc>
              <a:buFont typeface="Calibri" pitchFamily="34" charset="0"/>
              <a:buAutoNum type="arabicPeriod"/>
            </a:pPr>
            <a:r>
              <a:rPr lang="en-US" u="sng">
                <a:latin typeface="Calibri" pitchFamily="34" charset="0"/>
              </a:rPr>
              <a:t>Median Individual Settlements (Where Cash Paid)</a:t>
            </a:r>
            <a:r>
              <a:rPr lang="en-US">
                <a:latin typeface="Calibri" pitchFamily="34" charset="0"/>
              </a:rPr>
              <a:t>.  The median SEC settlement with individuals has risen to $190,000 in the first half of 2012, but “high end” settlements are extremely flat, as next shown.</a:t>
            </a:r>
            <a:endParaRPr lang="en-US" u="sng">
              <a:latin typeface="Calibri" pitchFamily="34" charset="0"/>
            </a:endParaRPr>
          </a:p>
        </p:txBody>
      </p:sp>
      <p:sp>
        <p:nvSpPr>
          <p:cNvPr id="16387" name="TextBox 3"/>
          <p:cNvSpPr txBox="1">
            <a:spLocks noChangeArrowheads="1"/>
          </p:cNvSpPr>
          <p:nvPr/>
        </p:nvSpPr>
        <p:spPr bwMode="auto">
          <a:xfrm>
            <a:off x="1104900" y="0"/>
            <a:ext cx="6934200" cy="523875"/>
          </a:xfrm>
          <a:prstGeom prst="rect">
            <a:avLst/>
          </a:prstGeom>
          <a:noFill/>
          <a:ln w="9525">
            <a:noFill/>
            <a:miter lim="800000"/>
            <a:headEnd/>
            <a:tailEnd/>
          </a:ln>
        </p:spPr>
        <p:txBody>
          <a:bodyPr>
            <a:spAutoFit/>
          </a:bodyPr>
          <a:lstStyle/>
          <a:p>
            <a:pPr algn="ctr"/>
            <a:r>
              <a:rPr lang="en-US" sz="2800" u="sng">
                <a:latin typeface="Calibri" pitchFamily="34" charset="0"/>
              </a:rPr>
              <a:t>SEC Settlement Size and Trends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CFB1B5C6-AEB8-4119-BF2F-90E3E2E2FFA2}" type="slidenum">
              <a:rPr lang="en-US">
                <a:latin typeface="Calibri" pitchFamily="34" charset="0"/>
              </a:rPr>
              <a:pPr/>
              <a:t>5</a:t>
            </a:fld>
            <a:endParaRPr lang="en-US">
              <a:latin typeface="Calibri" pitchFamily="34" charset="0"/>
            </a:endParaRPr>
          </a:p>
        </p:txBody>
      </p:sp>
      <p:sp>
        <p:nvSpPr>
          <p:cNvPr id="17410" name="TextBox 4"/>
          <p:cNvSpPr txBox="1">
            <a:spLocks noChangeArrowheads="1"/>
          </p:cNvSpPr>
          <p:nvPr/>
        </p:nvSpPr>
        <p:spPr bwMode="auto">
          <a:xfrm>
            <a:off x="1992313" y="381000"/>
            <a:ext cx="5229225" cy="369888"/>
          </a:xfrm>
          <a:prstGeom prst="rect">
            <a:avLst/>
          </a:prstGeom>
          <a:noFill/>
          <a:ln w="9525">
            <a:noFill/>
            <a:miter lim="800000"/>
            <a:headEnd/>
            <a:tailEnd/>
          </a:ln>
        </p:spPr>
        <p:txBody>
          <a:bodyPr wrap="none">
            <a:spAutoFit/>
          </a:bodyPr>
          <a:lstStyle/>
          <a:p>
            <a:r>
              <a:rPr lang="en-US" u="sng">
                <a:latin typeface="Calibri" pitchFamily="34" charset="0"/>
              </a:rPr>
              <a:t>SEC Settlements With Individuals (When Cash is Paid )</a:t>
            </a:r>
          </a:p>
        </p:txBody>
      </p:sp>
      <p:sp>
        <p:nvSpPr>
          <p:cNvPr id="17411" name="TextBox 6"/>
          <p:cNvSpPr txBox="1">
            <a:spLocks noChangeArrowheads="1"/>
          </p:cNvSpPr>
          <p:nvPr/>
        </p:nvSpPr>
        <p:spPr bwMode="auto">
          <a:xfrm>
            <a:off x="190500" y="4953000"/>
            <a:ext cx="8763000" cy="147796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There has been some increase in the median value of individual settlements, but the 75% percentile settlement has been flat since 2003.  Large penalties are not being sought aggressively.</a:t>
            </a:r>
          </a:p>
          <a:p>
            <a:pPr marL="342900" indent="-342900">
              <a:buFont typeface="Calibri" pitchFamily="34" charset="0"/>
              <a:buAutoNum type="arabicPeriod"/>
            </a:pPr>
            <a:r>
              <a:rPr lang="en-US">
                <a:latin typeface="Calibri" pitchFamily="34" charset="0"/>
              </a:rPr>
              <a:t>The relatively unchanged, static level of the  75</a:t>
            </a:r>
            <a:r>
              <a:rPr lang="en-US" baseline="30000">
                <a:latin typeface="Calibri" pitchFamily="34" charset="0"/>
              </a:rPr>
              <a:t>th</a:t>
            </a:r>
            <a:r>
              <a:rPr lang="en-US">
                <a:latin typeface="Calibri" pitchFamily="34" charset="0"/>
              </a:rPr>
              <a:t> percentile suggests that the SEC settles these cases on a formulaic basis, looking primarily to past settlements.</a:t>
            </a:r>
          </a:p>
        </p:txBody>
      </p:sp>
      <p:pic>
        <p:nvPicPr>
          <p:cNvPr id="17412" name="Picture 8" descr="PUB_SEC_Trends_1H12_0612_Page_08.jpg"/>
          <p:cNvPicPr>
            <a:picLocks noChangeAspect="1"/>
          </p:cNvPicPr>
          <p:nvPr/>
        </p:nvPicPr>
        <p:blipFill>
          <a:blip r:embed="rId2"/>
          <a:srcRect l="26993" t="23434" r="7843" b="43990"/>
          <a:stretch>
            <a:fillRect/>
          </a:stretch>
        </p:blipFill>
        <p:spPr bwMode="auto">
          <a:xfrm>
            <a:off x="2039938" y="1143000"/>
            <a:ext cx="5064125" cy="3276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0E20E336-40F7-4132-A5BF-9A89A9464E9E}" type="slidenum">
              <a:rPr lang="en-US">
                <a:latin typeface="Calibri" pitchFamily="34" charset="0"/>
              </a:rPr>
              <a:pPr/>
              <a:t>6</a:t>
            </a:fld>
            <a:endParaRPr lang="en-US">
              <a:latin typeface="Calibri" pitchFamily="34" charset="0"/>
            </a:endParaRPr>
          </a:p>
        </p:txBody>
      </p:sp>
      <p:sp>
        <p:nvSpPr>
          <p:cNvPr id="18434" name="TextBox 4"/>
          <p:cNvSpPr txBox="1">
            <a:spLocks noChangeArrowheads="1"/>
          </p:cNvSpPr>
          <p:nvPr/>
        </p:nvSpPr>
        <p:spPr bwMode="auto">
          <a:xfrm>
            <a:off x="419100" y="914400"/>
            <a:ext cx="8305800" cy="147796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Although “high value” individual settlements have been flat, “high value” company settlements (measured by the 75</a:t>
            </a:r>
            <a:r>
              <a:rPr lang="en-US" baseline="30000">
                <a:latin typeface="Calibri" pitchFamily="34" charset="0"/>
              </a:rPr>
              <a:t>th</a:t>
            </a:r>
            <a:r>
              <a:rPr lang="en-US">
                <a:latin typeface="Calibri" pitchFamily="34" charset="0"/>
              </a:rPr>
              <a:t> percentile threshold) are distinctly down from  the level in 2005 to 2007.</a:t>
            </a:r>
          </a:p>
          <a:p>
            <a:pPr marL="342900" indent="-342900">
              <a:buFont typeface="Calibri" pitchFamily="34" charset="0"/>
              <a:buAutoNum type="arabicPeriod"/>
            </a:pPr>
            <a:r>
              <a:rPr lang="en-US">
                <a:latin typeface="Calibri" pitchFamily="34" charset="0"/>
              </a:rPr>
              <a:t>Given both inflation and the increasing size of some frauds, this implies that the deterrent threat of SEC enforcement is decreasing.</a:t>
            </a:r>
          </a:p>
        </p:txBody>
      </p:sp>
      <p:sp>
        <p:nvSpPr>
          <p:cNvPr id="18435" name="TextBox 5"/>
          <p:cNvSpPr txBox="1">
            <a:spLocks noChangeArrowheads="1"/>
          </p:cNvSpPr>
          <p:nvPr/>
        </p:nvSpPr>
        <p:spPr bwMode="auto">
          <a:xfrm>
            <a:off x="2714625" y="381000"/>
            <a:ext cx="3714750" cy="400050"/>
          </a:xfrm>
          <a:prstGeom prst="rect">
            <a:avLst/>
          </a:prstGeom>
          <a:noFill/>
          <a:ln w="9525">
            <a:noFill/>
            <a:miter lim="800000"/>
            <a:headEnd/>
            <a:tailEnd/>
          </a:ln>
        </p:spPr>
        <p:txBody>
          <a:bodyPr wrap="none">
            <a:spAutoFit/>
          </a:bodyPr>
          <a:lstStyle/>
          <a:p>
            <a:r>
              <a:rPr lang="en-US" sz="2000" u="sng">
                <a:latin typeface="Calibri" pitchFamily="34" charset="0"/>
              </a:rPr>
              <a:t>High Value Company Settlements:</a:t>
            </a:r>
          </a:p>
        </p:txBody>
      </p:sp>
      <p:pic>
        <p:nvPicPr>
          <p:cNvPr id="18436" name="Picture 7" descr="PUB_SEC_Trends_2H11_0612_Page_11.jpg"/>
          <p:cNvPicPr>
            <a:picLocks noChangeAspect="1"/>
          </p:cNvPicPr>
          <p:nvPr/>
        </p:nvPicPr>
        <p:blipFill>
          <a:blip r:embed="rId2"/>
          <a:srcRect l="3987" t="23030" r="24118" b="42223"/>
          <a:stretch>
            <a:fillRect/>
          </a:stretch>
        </p:blipFill>
        <p:spPr bwMode="auto">
          <a:xfrm>
            <a:off x="1778000" y="2524125"/>
            <a:ext cx="5588000" cy="3495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83476DD6-89F6-438E-8BFF-1D742D032498}" type="slidenum">
              <a:rPr lang="en-US">
                <a:latin typeface="Calibri" pitchFamily="34" charset="0"/>
              </a:rPr>
              <a:pPr/>
              <a:t>7</a:t>
            </a:fld>
            <a:endParaRPr lang="en-US">
              <a:latin typeface="Calibri" pitchFamily="34" charset="0"/>
            </a:endParaRPr>
          </a:p>
        </p:txBody>
      </p:sp>
      <p:sp>
        <p:nvSpPr>
          <p:cNvPr id="19458" name="TextBox 2"/>
          <p:cNvSpPr txBox="1">
            <a:spLocks noChangeArrowheads="1"/>
          </p:cNvSpPr>
          <p:nvPr/>
        </p:nvSpPr>
        <p:spPr bwMode="auto">
          <a:xfrm>
            <a:off x="1906588" y="228600"/>
            <a:ext cx="5330825" cy="400050"/>
          </a:xfrm>
          <a:prstGeom prst="rect">
            <a:avLst/>
          </a:prstGeom>
          <a:noFill/>
          <a:ln w="9525">
            <a:noFill/>
            <a:miter lim="800000"/>
            <a:headEnd/>
            <a:tailEnd/>
          </a:ln>
        </p:spPr>
        <p:txBody>
          <a:bodyPr wrap="none">
            <a:spAutoFit/>
          </a:bodyPr>
          <a:lstStyle/>
          <a:p>
            <a:r>
              <a:rPr lang="en-US" sz="2000" u="sng">
                <a:latin typeface="Calibri" pitchFamily="34" charset="0"/>
              </a:rPr>
              <a:t>The Composition of SEC Actions by Category Type</a:t>
            </a:r>
          </a:p>
        </p:txBody>
      </p:sp>
      <p:sp>
        <p:nvSpPr>
          <p:cNvPr id="19459" name="TextBox 3"/>
          <p:cNvSpPr txBox="1">
            <a:spLocks noChangeArrowheads="1"/>
          </p:cNvSpPr>
          <p:nvPr/>
        </p:nvSpPr>
        <p:spPr bwMode="auto">
          <a:xfrm>
            <a:off x="0" y="685800"/>
            <a:ext cx="9144000" cy="120015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The SEC combats many different types of frauds but it was uniquely and vociferously criticized for its failure to detect the Madoff Ponzi Scheme.</a:t>
            </a:r>
          </a:p>
          <a:p>
            <a:pPr marL="342900" indent="-342900">
              <a:buFont typeface="Calibri" pitchFamily="34" charset="0"/>
              <a:buAutoNum type="arabicPeriod"/>
            </a:pPr>
            <a:r>
              <a:rPr lang="en-US">
                <a:latin typeface="Calibri" pitchFamily="34" charset="0"/>
              </a:rPr>
              <a:t>Since then, Ponzi schemes (and misappropriation of customer funds by financial service firms) have received a clear priority in the allocation of SEC resources: </a:t>
            </a:r>
          </a:p>
        </p:txBody>
      </p:sp>
      <p:sp>
        <p:nvSpPr>
          <p:cNvPr id="19460" name="TextBox 4"/>
          <p:cNvSpPr txBox="1">
            <a:spLocks noChangeArrowheads="1"/>
          </p:cNvSpPr>
          <p:nvPr/>
        </p:nvSpPr>
        <p:spPr bwMode="auto">
          <a:xfrm>
            <a:off x="2781300" y="2209800"/>
            <a:ext cx="3581400" cy="1200150"/>
          </a:xfrm>
          <a:prstGeom prst="rect">
            <a:avLst/>
          </a:prstGeom>
          <a:noFill/>
          <a:ln w="9525">
            <a:noFill/>
            <a:miter lim="800000"/>
            <a:headEnd/>
            <a:tailEnd/>
          </a:ln>
        </p:spPr>
        <p:txBody>
          <a:bodyPr>
            <a:spAutoFit/>
          </a:bodyPr>
          <a:lstStyle/>
          <a:p>
            <a:pPr algn="ctr"/>
            <a:r>
              <a:rPr lang="en-US" u="sng">
                <a:latin typeface="Calibri" pitchFamily="34" charset="0"/>
              </a:rPr>
              <a:t>Number of Settlements Involving</a:t>
            </a:r>
            <a:br>
              <a:rPr lang="en-US" u="sng">
                <a:latin typeface="Calibri" pitchFamily="34" charset="0"/>
              </a:rPr>
            </a:br>
            <a:r>
              <a:rPr lang="en-US" u="sng">
                <a:latin typeface="Calibri" pitchFamily="34" charset="0"/>
              </a:rPr>
              <a:t>Misrepresentations to Customers or</a:t>
            </a:r>
            <a:br>
              <a:rPr lang="en-US" u="sng">
                <a:latin typeface="Calibri" pitchFamily="34" charset="0"/>
              </a:rPr>
            </a:br>
            <a:r>
              <a:rPr lang="en-US" u="sng">
                <a:latin typeface="Calibri" pitchFamily="34" charset="0"/>
              </a:rPr>
              <a:t>Misappropriation of Funds by</a:t>
            </a:r>
            <a:br>
              <a:rPr lang="en-US" u="sng">
                <a:latin typeface="Calibri" pitchFamily="34" charset="0"/>
              </a:rPr>
            </a:br>
            <a:r>
              <a:rPr lang="en-US" u="sng">
                <a:latin typeface="Calibri" pitchFamily="34" charset="0"/>
              </a:rPr>
              <a:t>Financial Service Firms</a:t>
            </a:r>
          </a:p>
        </p:txBody>
      </p:sp>
      <p:sp>
        <p:nvSpPr>
          <p:cNvPr id="19461" name="TextBox 5"/>
          <p:cNvSpPr txBox="1">
            <a:spLocks noChangeArrowheads="1"/>
          </p:cNvSpPr>
          <p:nvPr/>
        </p:nvSpPr>
        <p:spPr bwMode="auto">
          <a:xfrm>
            <a:off x="0" y="5649913"/>
            <a:ext cx="9144000" cy="369887"/>
          </a:xfrm>
          <a:prstGeom prst="rect">
            <a:avLst/>
          </a:prstGeom>
          <a:noFill/>
          <a:ln w="9525">
            <a:noFill/>
            <a:miter lim="800000"/>
            <a:headEnd/>
            <a:tailEnd/>
          </a:ln>
        </p:spPr>
        <p:txBody>
          <a:bodyPr>
            <a:spAutoFit/>
          </a:bodyPr>
          <a:lstStyle/>
          <a:p>
            <a:r>
              <a:rPr lang="en-US">
                <a:latin typeface="Calibri" pitchFamily="34" charset="0"/>
              </a:rPr>
              <a:t>3.  This is a 75% increase since 2008.</a:t>
            </a:r>
          </a:p>
        </p:txBody>
      </p:sp>
      <p:sp>
        <p:nvSpPr>
          <p:cNvPr id="19462" name="TextBox 6"/>
          <p:cNvSpPr txBox="1">
            <a:spLocks noChangeArrowheads="1"/>
          </p:cNvSpPr>
          <p:nvPr/>
        </p:nvSpPr>
        <p:spPr bwMode="auto">
          <a:xfrm>
            <a:off x="1409700" y="3733800"/>
            <a:ext cx="6324600" cy="1477963"/>
          </a:xfrm>
          <a:prstGeom prst="rect">
            <a:avLst/>
          </a:prstGeom>
          <a:noFill/>
          <a:ln w="9525">
            <a:noFill/>
            <a:miter lim="800000"/>
            <a:headEnd/>
            <a:tailEnd/>
          </a:ln>
        </p:spPr>
        <p:txBody>
          <a:bodyPr>
            <a:spAutoFit/>
          </a:bodyPr>
          <a:lstStyle/>
          <a:p>
            <a:r>
              <a:rPr lang="en-US" u="sng">
                <a:latin typeface="Calibri" pitchFamily="34" charset="0"/>
              </a:rPr>
              <a:t>2008</a:t>
            </a:r>
            <a:r>
              <a:rPr lang="en-US">
                <a:latin typeface="Calibri" pitchFamily="34" charset="0"/>
              </a:rPr>
              <a:t>		</a:t>
            </a:r>
            <a:r>
              <a:rPr lang="en-US" u="sng">
                <a:latin typeface="Calibri" pitchFamily="34" charset="0"/>
              </a:rPr>
              <a:t>2009</a:t>
            </a:r>
            <a:r>
              <a:rPr lang="en-US">
                <a:latin typeface="Calibri" pitchFamily="34" charset="0"/>
              </a:rPr>
              <a:t>		</a:t>
            </a:r>
            <a:r>
              <a:rPr lang="en-US" u="sng">
                <a:latin typeface="Calibri" pitchFamily="34" charset="0"/>
              </a:rPr>
              <a:t>2010</a:t>
            </a:r>
            <a:r>
              <a:rPr lang="en-US">
                <a:latin typeface="Calibri" pitchFamily="34" charset="0"/>
              </a:rPr>
              <a:t>		</a:t>
            </a:r>
            <a:r>
              <a:rPr lang="en-US" u="sng">
                <a:latin typeface="Calibri" pitchFamily="34" charset="0"/>
              </a:rPr>
              <a:t>2011</a:t>
            </a:r>
            <a:endParaRPr lang="en-US">
              <a:latin typeface="Calibri" pitchFamily="34" charset="0"/>
            </a:endParaRPr>
          </a:p>
          <a:p>
            <a:r>
              <a:rPr lang="en-US">
                <a:latin typeface="Calibri" pitchFamily="34" charset="0"/>
              </a:rPr>
              <a:t>						281</a:t>
            </a:r>
          </a:p>
          <a:p>
            <a:r>
              <a:rPr lang="en-US">
                <a:latin typeface="Calibri" pitchFamily="34" charset="0"/>
              </a:rPr>
              <a:t>				208</a:t>
            </a:r>
          </a:p>
          <a:p>
            <a:r>
              <a:rPr lang="en-US">
                <a:latin typeface="Calibri" pitchFamily="34" charset="0"/>
              </a:rPr>
              <a:t>		183</a:t>
            </a:r>
          </a:p>
          <a:p>
            <a:r>
              <a:rPr lang="en-US">
                <a:latin typeface="Calibri" pitchFamily="34" charset="0"/>
              </a:rPr>
              <a:t>162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9F04518C-C4E4-4CA0-A8A7-FF591BF2F634}" type="slidenum">
              <a:rPr lang="en-US">
                <a:latin typeface="Calibri" pitchFamily="34" charset="0"/>
              </a:rPr>
              <a:pPr/>
              <a:t>8</a:t>
            </a:fld>
            <a:endParaRPr lang="en-US">
              <a:latin typeface="Calibri" pitchFamily="34" charset="0"/>
            </a:endParaRPr>
          </a:p>
        </p:txBody>
      </p:sp>
      <p:pic>
        <p:nvPicPr>
          <p:cNvPr id="20482" name="Picture 3" descr="PUB_SEC_Trends_2H11_0612_Page_17.jpg"/>
          <p:cNvPicPr>
            <a:picLocks noChangeAspect="1"/>
          </p:cNvPicPr>
          <p:nvPr/>
        </p:nvPicPr>
        <p:blipFill>
          <a:blip r:embed="rId2"/>
          <a:srcRect l="6471" t="34596" r="26863" b="32069"/>
          <a:stretch>
            <a:fillRect/>
          </a:stretch>
        </p:blipFill>
        <p:spPr bwMode="auto">
          <a:xfrm>
            <a:off x="1981200" y="2057400"/>
            <a:ext cx="5181600" cy="3352800"/>
          </a:xfrm>
          <a:prstGeom prst="rect">
            <a:avLst/>
          </a:prstGeom>
          <a:noFill/>
          <a:ln w="9525">
            <a:noFill/>
            <a:miter lim="800000"/>
            <a:headEnd/>
            <a:tailEnd/>
          </a:ln>
        </p:spPr>
      </p:pic>
      <p:sp>
        <p:nvSpPr>
          <p:cNvPr id="20483" name="TextBox 4"/>
          <p:cNvSpPr txBox="1">
            <a:spLocks noChangeArrowheads="1"/>
          </p:cNvSpPr>
          <p:nvPr/>
        </p:nvSpPr>
        <p:spPr bwMode="auto">
          <a:xfrm>
            <a:off x="681038" y="0"/>
            <a:ext cx="7781925" cy="400050"/>
          </a:xfrm>
          <a:prstGeom prst="rect">
            <a:avLst/>
          </a:prstGeom>
          <a:noFill/>
          <a:ln w="9525">
            <a:noFill/>
            <a:miter lim="800000"/>
            <a:headEnd/>
            <a:tailEnd/>
          </a:ln>
        </p:spPr>
        <p:txBody>
          <a:bodyPr wrap="none">
            <a:spAutoFit/>
          </a:bodyPr>
          <a:lstStyle/>
          <a:p>
            <a:r>
              <a:rPr lang="en-US" sz="2000" u="sng">
                <a:latin typeface="Calibri" pitchFamily="34" charset="0"/>
              </a:rPr>
              <a:t>Who Has Been The Loser in the Competition for Enforcement Resources?</a:t>
            </a:r>
          </a:p>
        </p:txBody>
      </p:sp>
      <p:sp>
        <p:nvSpPr>
          <p:cNvPr id="20484" name="TextBox 5"/>
          <p:cNvSpPr txBox="1">
            <a:spLocks noChangeArrowheads="1"/>
          </p:cNvSpPr>
          <p:nvPr/>
        </p:nvSpPr>
        <p:spPr bwMode="auto">
          <a:xfrm>
            <a:off x="0" y="609600"/>
            <a:ext cx="9144000" cy="120015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Given that SEC resources are limited, an increase in one enforcement category implies a decrease in another.</a:t>
            </a:r>
          </a:p>
          <a:p>
            <a:pPr marL="342900" indent="-342900">
              <a:buFont typeface="Calibri" pitchFamily="34" charset="0"/>
              <a:buAutoNum type="arabicPeriod"/>
            </a:pPr>
            <a:r>
              <a:rPr lang="en-US">
                <a:latin typeface="Calibri" pitchFamily="34" charset="0"/>
              </a:rPr>
              <a:t>The category that has seen the biggest  decrease in the number of actions is that involving public company misstatements (i.e., Enron and WorldCom-type cases).</a:t>
            </a:r>
          </a:p>
        </p:txBody>
      </p:sp>
      <p:sp>
        <p:nvSpPr>
          <p:cNvPr id="20485" name="TextBox 6"/>
          <p:cNvSpPr txBox="1">
            <a:spLocks noChangeArrowheads="1"/>
          </p:cNvSpPr>
          <p:nvPr/>
        </p:nvSpPr>
        <p:spPr bwMode="auto">
          <a:xfrm>
            <a:off x="0" y="5638800"/>
            <a:ext cx="9144000" cy="646113"/>
          </a:xfrm>
          <a:prstGeom prst="rect">
            <a:avLst/>
          </a:prstGeom>
          <a:noFill/>
          <a:ln w="9525">
            <a:noFill/>
            <a:miter lim="800000"/>
            <a:headEnd/>
            <a:tailEnd/>
          </a:ln>
        </p:spPr>
        <p:txBody>
          <a:bodyPr>
            <a:spAutoFit/>
          </a:bodyPr>
          <a:lstStyle/>
          <a:p>
            <a:pPr marL="342900" indent="-342900"/>
            <a:r>
              <a:rPr lang="en-US">
                <a:latin typeface="Calibri" pitchFamily="34" charset="0"/>
              </a:rPr>
              <a:t>3.  2011 saw the fourth straight year of decline with only eleven actions against public companies in 2011.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8305800" y="6477000"/>
            <a:ext cx="838200" cy="369888"/>
          </a:xfrm>
          <a:prstGeom prst="rect">
            <a:avLst/>
          </a:prstGeom>
          <a:noFill/>
          <a:ln w="9525">
            <a:noFill/>
            <a:miter lim="800000"/>
            <a:headEnd/>
            <a:tailEnd/>
          </a:ln>
        </p:spPr>
        <p:txBody>
          <a:bodyPr>
            <a:spAutoFit/>
          </a:bodyPr>
          <a:lstStyle/>
          <a:p>
            <a:r>
              <a:rPr lang="en-US">
                <a:latin typeface="Calibri" pitchFamily="34" charset="0"/>
              </a:rPr>
              <a:t>Slide </a:t>
            </a:r>
            <a:fld id="{381CB000-D092-4C88-BEBA-6445FA56E488}" type="slidenum">
              <a:rPr lang="en-US">
                <a:latin typeface="Calibri" pitchFamily="34" charset="0"/>
              </a:rPr>
              <a:pPr/>
              <a:t>9</a:t>
            </a:fld>
            <a:endParaRPr lang="en-US">
              <a:latin typeface="Calibri" pitchFamily="34" charset="0"/>
            </a:endParaRPr>
          </a:p>
        </p:txBody>
      </p:sp>
      <p:sp>
        <p:nvSpPr>
          <p:cNvPr id="21506" name="TextBox 2"/>
          <p:cNvSpPr txBox="1">
            <a:spLocks noChangeArrowheads="1"/>
          </p:cNvSpPr>
          <p:nvPr/>
        </p:nvSpPr>
        <p:spPr bwMode="auto">
          <a:xfrm>
            <a:off x="1238250" y="0"/>
            <a:ext cx="6667500" cy="400050"/>
          </a:xfrm>
          <a:prstGeom prst="rect">
            <a:avLst/>
          </a:prstGeom>
          <a:noFill/>
          <a:ln w="9525">
            <a:noFill/>
            <a:miter lim="800000"/>
            <a:headEnd/>
            <a:tailEnd/>
          </a:ln>
        </p:spPr>
        <p:txBody>
          <a:bodyPr wrap="none">
            <a:spAutoFit/>
          </a:bodyPr>
          <a:lstStyle/>
          <a:p>
            <a:r>
              <a:rPr lang="en-US" sz="2000" u="sng">
                <a:latin typeface="Calibri" pitchFamily="34" charset="0"/>
              </a:rPr>
              <a:t>Penalties for Public Company Misstatements Have Plummeted</a:t>
            </a:r>
          </a:p>
        </p:txBody>
      </p:sp>
      <p:sp>
        <p:nvSpPr>
          <p:cNvPr id="21507" name="TextBox 3"/>
          <p:cNvSpPr txBox="1">
            <a:spLocks noChangeArrowheads="1"/>
          </p:cNvSpPr>
          <p:nvPr/>
        </p:nvSpPr>
        <p:spPr bwMode="auto">
          <a:xfrm>
            <a:off x="0" y="4735513"/>
            <a:ext cx="9144000" cy="923925"/>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atin typeface="Calibri" pitchFamily="34" charset="0"/>
              </a:rPr>
              <a:t>Of the 11 settlements in FY 2011 involving public company misstatements, only six involved a monetary penalty, and four of these were for amounts under $1 million.  The largest penalty was $10 million for Satyam Computer Services.</a:t>
            </a:r>
          </a:p>
        </p:txBody>
      </p:sp>
      <p:pic>
        <p:nvPicPr>
          <p:cNvPr id="21508" name="Picture 4" descr="PUB_SEC_Trends_2H11_0612_Page_18.jpg"/>
          <p:cNvPicPr>
            <a:picLocks noChangeAspect="1"/>
          </p:cNvPicPr>
          <p:nvPr/>
        </p:nvPicPr>
        <p:blipFill>
          <a:blip r:embed="rId2"/>
          <a:srcRect l="24118" t="31212" r="6863" b="34444"/>
          <a:stretch>
            <a:fillRect/>
          </a:stretch>
        </p:blipFill>
        <p:spPr bwMode="auto">
          <a:xfrm>
            <a:off x="1889125" y="685800"/>
            <a:ext cx="5365750" cy="345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2198</Words>
  <Application>Microsoft Office PowerPoint</Application>
  <PresentationFormat>On-screen Show (4:3)</PresentationFormat>
  <Paragraphs>163</Paragraphs>
  <Slides>19</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Calibri</vt:lpstr>
      <vt:lpstr>Arial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Columbia Law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CLS Users</dc:creator>
  <cp:lastModifiedBy>image</cp:lastModifiedBy>
  <cp:revision>133</cp:revision>
  <dcterms:created xsi:type="dcterms:W3CDTF">2012-11-02T13:45:31Z</dcterms:created>
  <dcterms:modified xsi:type="dcterms:W3CDTF">2013-01-15T21:05:33Z</dcterms:modified>
</cp:coreProperties>
</file>